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5"/>
  </p:notesMasterIdLst>
  <p:sldIdLst>
    <p:sldId id="386" r:id="rId2"/>
    <p:sldId id="387" r:id="rId3"/>
    <p:sldId id="448" r:id="rId4"/>
    <p:sldId id="388" r:id="rId5"/>
    <p:sldId id="401" r:id="rId6"/>
    <p:sldId id="389" r:id="rId7"/>
    <p:sldId id="390" r:id="rId8"/>
    <p:sldId id="391" r:id="rId9"/>
    <p:sldId id="392" r:id="rId10"/>
    <p:sldId id="420" r:id="rId11"/>
    <p:sldId id="393" r:id="rId12"/>
    <p:sldId id="417" r:id="rId13"/>
    <p:sldId id="394" r:id="rId14"/>
    <p:sldId id="396" r:id="rId15"/>
    <p:sldId id="449" r:id="rId16"/>
    <p:sldId id="397" r:id="rId17"/>
    <p:sldId id="398" r:id="rId18"/>
    <p:sldId id="399" r:id="rId19"/>
    <p:sldId id="421" r:id="rId20"/>
    <p:sldId id="400" r:id="rId21"/>
    <p:sldId id="418" r:id="rId22"/>
    <p:sldId id="422" r:id="rId23"/>
    <p:sldId id="439" r:id="rId24"/>
    <p:sldId id="302" r:id="rId25"/>
    <p:sldId id="303" r:id="rId26"/>
    <p:sldId id="304" r:id="rId27"/>
    <p:sldId id="305" r:id="rId28"/>
    <p:sldId id="316" r:id="rId29"/>
    <p:sldId id="327" r:id="rId30"/>
    <p:sldId id="446" r:id="rId31"/>
    <p:sldId id="447" r:id="rId32"/>
    <p:sldId id="324" r:id="rId33"/>
    <p:sldId id="326" r:id="rId34"/>
    <p:sldId id="364" r:id="rId35"/>
    <p:sldId id="322" r:id="rId36"/>
    <p:sldId id="330" r:id="rId37"/>
    <p:sldId id="425" r:id="rId38"/>
    <p:sldId id="424" r:id="rId39"/>
    <p:sldId id="328" r:id="rId40"/>
    <p:sldId id="428" r:id="rId41"/>
    <p:sldId id="329" r:id="rId42"/>
    <p:sldId id="427" r:id="rId43"/>
    <p:sldId id="429" r:id="rId44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4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8697456-B8A9-4374-83FA-D1B2A0078BC8}" type="datetimeFigureOut">
              <a:rPr lang="nl-BE" smtClean="0"/>
              <a:t>25/09/2023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8D61A5E-8EF6-4FD8-9D25-59AB3F25F49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80311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814388" y="860425"/>
            <a:ext cx="5724525" cy="42941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  <a:p>
            <a:r>
              <a:rPr lang="nl-BE" dirty="0"/>
              <a:t>Erkend technicus na opleiding</a:t>
            </a:r>
          </a:p>
          <a:p>
            <a:r>
              <a:rPr lang="nl-BE" dirty="0"/>
              <a:t>Éénmalig</a:t>
            </a:r>
          </a:p>
          <a:p>
            <a:r>
              <a:rPr lang="nl-BE" dirty="0"/>
              <a:t>Ook: aanpassen gegevens</a:t>
            </a:r>
          </a:p>
          <a:p>
            <a:r>
              <a:rPr lang="nl-BE" dirty="0"/>
              <a:t>Zoek via google “mijn </a:t>
            </a:r>
            <a:r>
              <a:rPr lang="nl-BE" dirty="0" err="1"/>
              <a:t>vlarel</a:t>
            </a:r>
            <a:r>
              <a:rPr lang="nl-BE" dirty="0"/>
              <a:t> erkenning” of link op website Opleiding en Techniek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F22AF0-516C-4E27-B7CC-9B6DB7D8359E}" type="slidenum">
              <a:rPr lang="nl-NL" altLang="nl-NL" smtClean="0"/>
              <a:pPr>
                <a:defRPr/>
              </a:pPr>
              <a:t>28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29000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Aandacht: </a:t>
            </a:r>
            <a:r>
              <a:rPr lang="nl-BE" dirty="0" err="1"/>
              <a:t>tecxhnicus</a:t>
            </a:r>
            <a:r>
              <a:rPr lang="nl-BE" dirty="0"/>
              <a:t> verwarmingsaudit = \100 kW of meerdere ketels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F22AF0-516C-4E27-B7CC-9B6DB7D8359E}" type="slidenum">
              <a:rPr lang="nl-NL" altLang="nl-NL" smtClean="0"/>
              <a:pPr>
                <a:defRPr/>
              </a:pPr>
              <a:t>31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3437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Persoonlijk= geen fraude mogelijk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F22AF0-516C-4E27-B7CC-9B6DB7D8359E}" type="slidenum">
              <a:rPr lang="nl-NL" altLang="nl-NL" smtClean="0"/>
              <a:pPr>
                <a:defRPr/>
              </a:pPr>
              <a:t>32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03348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814388" y="860425"/>
            <a:ext cx="5724525" cy="42941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nl-BE" dirty="0"/>
              <a:t>Nog steeds dezelfde website: Allerlei info voor technicus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F22AF0-516C-4E27-B7CC-9B6DB7D8359E}" type="slidenum">
              <a:rPr lang="nl-NL" altLang="nl-NL" smtClean="0"/>
              <a:pPr>
                <a:defRPr/>
              </a:pPr>
              <a:t>33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11882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814388" y="860425"/>
            <a:ext cx="5724525" cy="42941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nl-BE" dirty="0"/>
              <a:t>Zeer interessante website: Allerlei info voor technicus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F22AF0-516C-4E27-B7CC-9B6DB7D8359E}" type="slidenum">
              <a:rPr lang="nl-NL" altLang="nl-NL" smtClean="0"/>
              <a:pPr>
                <a:defRPr/>
              </a:pPr>
              <a:t>34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90937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814388" y="860425"/>
            <a:ext cx="5724525" cy="42941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NIET:  attesten doorsturen, wel registratie</a:t>
            </a:r>
          </a:p>
          <a:p>
            <a:endParaRPr lang="nl-BE" dirty="0"/>
          </a:p>
          <a:p>
            <a:r>
              <a:rPr lang="nl-BE" dirty="0"/>
              <a:t>Ook handleiding op dezelfde website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F22AF0-516C-4E27-B7CC-9B6DB7D8359E}" type="slidenum">
              <a:rPr lang="nl-NL" altLang="nl-NL" smtClean="0"/>
              <a:pPr>
                <a:defRPr/>
              </a:pPr>
              <a:t>35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77883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3998" y="288000"/>
            <a:ext cx="4685810" cy="6264000"/>
          </a:xfrm>
          <a:prstGeom prst="rect">
            <a:avLst/>
          </a:prstGeom>
        </p:spPr>
      </p:pic>
      <p:sp>
        <p:nvSpPr>
          <p:cNvPr id="15" name="Rechthoek 14"/>
          <p:cNvSpPr>
            <a:spLocks/>
          </p:cNvSpPr>
          <p:nvPr/>
        </p:nvSpPr>
        <p:spPr>
          <a:xfrm>
            <a:off x="310393" y="288000"/>
            <a:ext cx="3863606" cy="62654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FlandersArtSans-Regular" panose="00000500000000000000" pitchFamily="2" charset="0"/>
            </a:endParaRPr>
          </a:p>
        </p:txBody>
      </p:sp>
      <p:sp>
        <p:nvSpPr>
          <p:cNvPr id="17" name="Rechthoekige driehoek 16"/>
          <p:cNvSpPr/>
          <p:nvPr/>
        </p:nvSpPr>
        <p:spPr>
          <a:xfrm>
            <a:off x="4173998" y="288000"/>
            <a:ext cx="1623939" cy="62640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FlandersArtSans-Regular" panose="00000500000000000000" pitchFamily="2" charset="0"/>
            </a:endParaRPr>
          </a:p>
        </p:txBody>
      </p: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996091" y="2269511"/>
            <a:ext cx="3408159" cy="2287150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4800"/>
              </a:lnSpc>
              <a:defRPr sz="4800" b="0" i="0">
                <a:solidFill>
                  <a:schemeClr val="bg1"/>
                </a:solidFill>
                <a:latin typeface="FlandersArtSans-Medium" panose="00000600000000000000" pitchFamily="2" charset="0"/>
                <a:cs typeface="FlandersArtSans-Medium" panose="000006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/>
          </p:nvPr>
        </p:nvSpPr>
        <p:spPr>
          <a:xfrm>
            <a:off x="1014984" y="4334256"/>
            <a:ext cx="3783519" cy="1112387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 b="0">
                <a:solidFill>
                  <a:schemeClr val="bg1"/>
                </a:solidFill>
                <a:latin typeface="FlandersArtSans-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991" y="640020"/>
            <a:ext cx="1845816" cy="71999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23" y="5635532"/>
            <a:ext cx="1373552" cy="352425"/>
          </a:xfrm>
          <a:prstGeom prst="rect">
            <a:avLst/>
          </a:prstGeom>
        </p:spPr>
      </p:pic>
      <p:sp>
        <p:nvSpPr>
          <p:cNvPr id="9" name="Tekstvak 3"/>
          <p:cNvSpPr txBox="1"/>
          <p:nvPr userDrawn="1"/>
        </p:nvSpPr>
        <p:spPr>
          <a:xfrm>
            <a:off x="6992666" y="6229572"/>
            <a:ext cx="25893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800" dirty="0" err="1">
                <a:solidFill>
                  <a:schemeClr val="bg1"/>
                </a:solidFill>
              </a:rPr>
              <a:t>Leiegardens</a:t>
            </a:r>
            <a:r>
              <a:rPr lang="nl-BE" sz="800" dirty="0">
                <a:solidFill>
                  <a:schemeClr val="bg1"/>
                </a:solidFill>
              </a:rPr>
              <a:t> 2014,</a:t>
            </a:r>
            <a:r>
              <a:rPr lang="nl-BE" sz="800" baseline="0" dirty="0">
                <a:solidFill>
                  <a:schemeClr val="bg1"/>
                </a:solidFill>
              </a:rPr>
              <a:t> </a:t>
            </a:r>
            <a:r>
              <a:rPr lang="nl-BE" sz="800" baseline="0" dirty="0" err="1">
                <a:solidFill>
                  <a:schemeClr val="bg1"/>
                </a:solidFill>
              </a:rPr>
              <a:t>Your</a:t>
            </a:r>
            <a:r>
              <a:rPr lang="nl-BE" sz="800" baseline="0" dirty="0">
                <a:solidFill>
                  <a:schemeClr val="bg1"/>
                </a:solidFill>
              </a:rPr>
              <a:t> </a:t>
            </a:r>
            <a:r>
              <a:rPr lang="nl-BE" sz="800" baseline="0" dirty="0" err="1">
                <a:solidFill>
                  <a:schemeClr val="bg1"/>
                </a:solidFill>
              </a:rPr>
              <a:t>Estate</a:t>
            </a:r>
            <a:r>
              <a:rPr lang="nl-BE" sz="800" baseline="0" dirty="0">
                <a:solidFill>
                  <a:schemeClr val="bg1"/>
                </a:solidFill>
              </a:rPr>
              <a:t> Solution</a:t>
            </a:r>
            <a:endParaRPr lang="nl-BE" sz="800" dirty="0">
              <a:solidFill>
                <a:schemeClr val="bg1"/>
              </a:solidFill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9F80C755-511B-4B3D-87EE-0FB2B75636B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604" y="1460290"/>
            <a:ext cx="894214" cy="102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545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9144000" cy="6858001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endParaRPr lang="nl-BE" dirty="0"/>
          </a:p>
        </p:txBody>
      </p:sp>
      <p:grpSp>
        <p:nvGrpSpPr>
          <p:cNvPr id="11" name="Groep 10"/>
          <p:cNvGrpSpPr/>
          <p:nvPr userDrawn="1"/>
        </p:nvGrpSpPr>
        <p:grpSpPr>
          <a:xfrm>
            <a:off x="-1" y="0"/>
            <a:ext cx="6228000" cy="6858000"/>
            <a:chOff x="288001" y="288000"/>
            <a:chExt cx="6033505" cy="6265475"/>
          </a:xfrm>
          <a:solidFill>
            <a:schemeClr val="tx2"/>
          </a:solidFill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28278"/>
            <a:ext cx="2141621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25/09/2023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0" y="756846"/>
            <a:ext cx="3456131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8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24440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016" y="305417"/>
            <a:ext cx="1915595" cy="8136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16000"/>
            <a:ext cx="7416000" cy="2088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40000"/>
            <a:ext cx="7416000" cy="1655762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tx2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94254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tx2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1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r>
              <a:rPr lang="nl-BE" dirty="0"/>
              <a:t>versie mei 2015</a:t>
            </a:r>
          </a:p>
        </p:txBody>
      </p:sp>
    </p:spTree>
    <p:extLst>
      <p:ext uri="{BB962C8B-B14F-4D97-AF65-F5344CB8AC3E}">
        <p14:creationId xmlns:p14="http://schemas.microsoft.com/office/powerpoint/2010/main" val="3879698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/>
          </p:nvPr>
        </p:nvSpPr>
        <p:spPr>
          <a:xfrm>
            <a:off x="287999" y="0"/>
            <a:ext cx="8856000" cy="6858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5999" y="2023200"/>
            <a:ext cx="4716611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tx2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  <p:sp>
        <p:nvSpPr>
          <p:cNvPr id="15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pic>
        <p:nvPicPr>
          <p:cNvPr id="9" name="Tijdelijke aanduiding voor afbeelding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345" y="294822"/>
            <a:ext cx="1915595" cy="81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3239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tx2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25/09/2023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176691" y="4191642"/>
            <a:ext cx="3408509" cy="211290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100"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09" y="5954048"/>
            <a:ext cx="1678266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774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  <a:endParaRPr lang="nl-BE" dirty="0"/>
          </a:p>
        </p:txBody>
      </p:sp>
      <p:grpSp>
        <p:nvGrpSpPr>
          <p:cNvPr id="11" name="Groeperen 10"/>
          <p:cNvGrpSpPr/>
          <p:nvPr userDrawn="1"/>
        </p:nvGrpSpPr>
        <p:grpSpPr>
          <a:xfrm>
            <a:off x="288000" y="3402000"/>
            <a:ext cx="8856000" cy="3456000"/>
            <a:chOff x="288000" y="3402000"/>
            <a:chExt cx="8856000" cy="3456000"/>
          </a:xfrm>
        </p:grpSpPr>
        <p:sp>
          <p:nvSpPr>
            <p:cNvPr id="5" name="Rechthoek 4"/>
            <p:cNvSpPr/>
            <p:nvPr userDrawn="1"/>
          </p:nvSpPr>
          <p:spPr>
            <a:xfrm>
              <a:off x="288000" y="4266000"/>
              <a:ext cx="8856000" cy="25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ige driehoek 6"/>
            <p:cNvSpPr/>
            <p:nvPr userDrawn="1"/>
          </p:nvSpPr>
          <p:spPr>
            <a:xfrm flipH="1">
              <a:off x="288000" y="3402000"/>
              <a:ext cx="8856000" cy="86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3686547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tx2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25/09/2023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27" y="5959407"/>
            <a:ext cx="1678266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568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35618" y="574854"/>
            <a:ext cx="7416000" cy="1116000"/>
          </a:xfrm>
        </p:spPr>
        <p:txBody>
          <a:bodyPr anchor="t" anchorCtr="0"/>
          <a:lstStyle>
            <a:lvl1pPr>
              <a:defRPr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59764" y="1683723"/>
            <a:ext cx="3391854" cy="4233997"/>
          </a:xfrm>
        </p:spPr>
        <p:txBody>
          <a:bodyPr bIns="0"/>
          <a:lstStyle>
            <a:lvl1pPr>
              <a:spcBef>
                <a:spcPts val="300"/>
              </a:spcBef>
              <a:defRPr sz="2000"/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2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25/09/2023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1233846" y="1683723"/>
            <a:ext cx="3708000" cy="4233997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84" y="5979926"/>
            <a:ext cx="1678266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84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35618" y="574854"/>
            <a:ext cx="7416000" cy="1116000"/>
          </a:xfrm>
        </p:spPr>
        <p:txBody>
          <a:bodyPr anchor="t" anchorCtr="0"/>
          <a:lstStyle>
            <a:lvl1pPr>
              <a:defRPr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35618" y="1683723"/>
            <a:ext cx="3708000" cy="4233997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latin typeface="FlandersArtSans-Bold" panose="00000800000000000000" pitchFamily="2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25/09/2023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4979618" y="1683723"/>
            <a:ext cx="3672000" cy="4233997"/>
          </a:xfrm>
        </p:spPr>
        <p:txBody>
          <a:bodyPr bIns="0"/>
          <a:lstStyle>
            <a:lvl1pPr>
              <a:defRPr sz="2000">
                <a:latin typeface="FlandersArtSans-Bold" panose="00000800000000000000" pitchFamily="2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93" y="5978750"/>
            <a:ext cx="1678266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873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6167A3-D9F8-4969-A92F-F0A2B4E4A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B1475-AAA0-4787-8B9D-060A95751100}" type="datetime1">
              <a:rPr lang="nl-NL"/>
              <a:pPr>
                <a:defRPr/>
              </a:pPr>
              <a:t>25-9-2023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2C110A1-7D7F-4709-9EF5-763E61A71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Opleiding en techniek vzw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505F243-2181-4DBD-82EB-FE667FBCB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4BA67-4B83-49A3-BBE8-36FCCF3C4A37}" type="slidenum">
              <a:rPr lang="nl-NL" altLang="nl-BE"/>
              <a:pPr>
                <a:defRPr/>
              </a:pPr>
              <a:t>‹nr.›</a:t>
            </a:fld>
            <a:endParaRPr lang="nl-NL" altLang="nl-BE" dirty="0"/>
          </a:p>
        </p:txBody>
      </p:sp>
    </p:spTree>
    <p:extLst>
      <p:ext uri="{BB962C8B-B14F-4D97-AF65-F5344CB8AC3E}">
        <p14:creationId xmlns:p14="http://schemas.microsoft.com/office/powerpoint/2010/main" val="2303682657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3998" y="288000"/>
            <a:ext cx="4685810" cy="62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hthoek 14"/>
          <p:cNvSpPr>
            <a:spLocks/>
          </p:cNvSpPr>
          <p:nvPr/>
        </p:nvSpPr>
        <p:spPr>
          <a:xfrm>
            <a:off x="310393" y="288000"/>
            <a:ext cx="3863606" cy="62654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FlandersArtSans-Regular" panose="00000500000000000000" pitchFamily="2" charset="0"/>
            </a:endParaRPr>
          </a:p>
        </p:txBody>
      </p:sp>
      <p:sp>
        <p:nvSpPr>
          <p:cNvPr id="17" name="Rechthoekige driehoek 16"/>
          <p:cNvSpPr/>
          <p:nvPr/>
        </p:nvSpPr>
        <p:spPr>
          <a:xfrm>
            <a:off x="4173998" y="288000"/>
            <a:ext cx="1623939" cy="62640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FlandersArtSans-Regular" panose="00000500000000000000" pitchFamily="2" charset="0"/>
            </a:endParaRPr>
          </a:p>
        </p:txBody>
      </p: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996091" y="2269511"/>
            <a:ext cx="3408159" cy="2287150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4800"/>
              </a:lnSpc>
              <a:defRPr sz="4800" b="0" i="0">
                <a:solidFill>
                  <a:schemeClr val="bg1"/>
                </a:solidFill>
                <a:latin typeface="FlandersArtSans-Medium" panose="00000600000000000000" pitchFamily="2" charset="0"/>
                <a:cs typeface="FlandersArtSans-Medium" panose="000006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/>
          </p:nvPr>
        </p:nvSpPr>
        <p:spPr>
          <a:xfrm>
            <a:off x="1014984" y="4334256"/>
            <a:ext cx="3783519" cy="1112387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 b="0">
                <a:solidFill>
                  <a:schemeClr val="bg1"/>
                </a:solidFill>
                <a:latin typeface="FlandersArtSans-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991" y="640020"/>
            <a:ext cx="1845816" cy="71999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23" y="5635532"/>
            <a:ext cx="1373552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269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392" y="288000"/>
            <a:ext cx="8549415" cy="626400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991" y="640020"/>
            <a:ext cx="1845816" cy="719999"/>
          </a:xfrm>
          <a:prstGeom prst="rect">
            <a:avLst/>
          </a:prstGeom>
        </p:spPr>
      </p:pic>
      <p:sp>
        <p:nvSpPr>
          <p:cNvPr id="12" name="Titel 1"/>
          <p:cNvSpPr>
            <a:spLocks noGrp="1"/>
          </p:cNvSpPr>
          <p:nvPr>
            <p:ph type="ctrTitle"/>
          </p:nvPr>
        </p:nvSpPr>
        <p:spPr>
          <a:xfrm>
            <a:off x="1024128" y="2098491"/>
            <a:ext cx="4123872" cy="2515865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4800"/>
              </a:lnSpc>
              <a:defRPr sz="4800" b="0" i="0">
                <a:solidFill>
                  <a:schemeClr val="bg1"/>
                </a:solidFill>
                <a:latin typeface="FlandersArtSans-Medium" panose="00000600000000000000" pitchFamily="2" charset="0"/>
                <a:cs typeface="FlandersArtSans-Medium" panose="000006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16" name="Ondertitel 2"/>
          <p:cNvSpPr>
            <a:spLocks noGrp="1"/>
          </p:cNvSpPr>
          <p:nvPr>
            <p:ph type="subTitle" idx="1"/>
          </p:nvPr>
        </p:nvSpPr>
        <p:spPr>
          <a:xfrm>
            <a:off x="1014984" y="4334256"/>
            <a:ext cx="4134593" cy="1112387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 b="0">
                <a:solidFill>
                  <a:schemeClr val="bg1"/>
                </a:solidFill>
                <a:latin typeface="FlandersArtSans-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23" y="5635532"/>
            <a:ext cx="1373552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99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16000"/>
            <a:ext cx="7416000" cy="2088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0" i="0">
                <a:solidFill>
                  <a:srgbClr val="6D8B2B"/>
                </a:solidFill>
                <a:latin typeface="FlandersArtSans-Medium" panose="00000600000000000000" pitchFamily="2" charset="0"/>
                <a:cs typeface="FlandersArtSans-Medium" panose="000006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40000"/>
            <a:ext cx="7416000" cy="1655762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 b="0">
                <a:solidFill>
                  <a:schemeClr val="accent1"/>
                </a:solidFill>
                <a:latin typeface="FlandersArtSans-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  <p:sp>
        <p:nvSpPr>
          <p:cNvPr id="4" name="Rechthoek 3"/>
          <p:cNvSpPr/>
          <p:nvPr userDrawn="1"/>
        </p:nvSpPr>
        <p:spPr>
          <a:xfrm>
            <a:off x="1" y="0"/>
            <a:ext cx="288000" cy="6858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solidFill>
                  <a:srgbClr val="9B9B9B"/>
                </a:solidFill>
                <a:latin typeface="+mn-lt"/>
              </a:defRPr>
            </a:lvl1pPr>
          </a:lstStyle>
          <a:p>
            <a:fld id="{7749CDD0-7D77-4D23-9A27-F361E39BA472}" type="datetime1">
              <a:rPr lang="nl-BE" smtClean="0">
                <a:latin typeface="FlandersArtSans-Regular" panose="00000500000000000000" pitchFamily="2" charset="0"/>
              </a:rPr>
              <a:pPr/>
              <a:t>25/09/2023</a:t>
            </a:fld>
            <a:r>
              <a:rPr lang="nl-BE" dirty="0">
                <a:latin typeface="FlandersArtSans-Regular" panose="00000500000000000000" pitchFamily="2" charset="0"/>
              </a:rPr>
              <a:t> </a:t>
            </a:r>
            <a:r>
              <a:rPr lang="nl-BE" b="1" dirty="0">
                <a:latin typeface="FlandersArtSans-Regular" panose="00000500000000000000" pitchFamily="2" charset="0"/>
              </a:rPr>
              <a:t>│</a:t>
            </a:r>
            <a:fld id="{B263F6C6-2226-4286-8995-C42CB1E7C290}" type="slidenum">
              <a:rPr lang="nl-BE" smtClean="0">
                <a:latin typeface="FlandersArtSans-Regular" panose="00000500000000000000" pitchFamily="2" charset="0"/>
              </a:rPr>
              <a:pPr/>
              <a:t>‹nr.›</a:t>
            </a:fld>
            <a:endParaRPr lang="nl-BE" dirty="0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127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5745483" y="6385877"/>
            <a:ext cx="2141621" cy="365125"/>
          </a:xfrm>
        </p:spPr>
        <p:txBody>
          <a:bodyPr/>
          <a:lstStyle>
            <a:lvl1pPr>
              <a:defRPr sz="900">
                <a:solidFill>
                  <a:srgbClr val="9B9B9B"/>
                </a:solidFill>
                <a:latin typeface="+mn-lt"/>
              </a:defRPr>
            </a:lvl1pPr>
          </a:lstStyle>
          <a:p>
            <a:fld id="{B263F6C6-2226-4286-8995-C42CB1E7C290}" type="slidenum">
              <a:rPr lang="nl-BE" smtClean="0">
                <a:latin typeface="FlandersArtSans-Regular" panose="00000500000000000000" pitchFamily="2" charset="0"/>
              </a:rPr>
              <a:pPr/>
              <a:t>‹nr.›</a:t>
            </a:fld>
            <a:endParaRPr lang="nl-BE" dirty="0">
              <a:latin typeface="FlandersArtSans-Regular" panose="00000500000000000000" pitchFamily="2" charset="0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235618" y="574854"/>
            <a:ext cx="7416000" cy="1116000"/>
          </a:xfrm>
        </p:spPr>
        <p:txBody>
          <a:bodyPr anchor="t" anchorCtr="0"/>
          <a:lstStyle>
            <a:lvl1pPr>
              <a:defRPr>
                <a:solidFill>
                  <a:srgbClr val="6D8B2B"/>
                </a:solidFill>
                <a:latin typeface="FlandersArtSans-Medium" panose="000006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1235619" y="1690688"/>
            <a:ext cx="7416256" cy="4098925"/>
          </a:xfrm>
        </p:spPr>
        <p:txBody>
          <a:bodyPr/>
          <a:lstStyle>
            <a:lvl1pPr>
              <a:defRPr b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Medium" panose="00000600000000000000" pitchFamily="2" charset="0"/>
              </a:defRPr>
            </a:lvl1pPr>
            <a:lvl2pPr>
              <a:defRPr b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defRPr b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</a:defRPr>
            </a:lvl3pPr>
            <a:lvl4pPr>
              <a:defRPr b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</a:defRPr>
            </a:lvl4pPr>
            <a:lvl5pPr>
              <a:defRPr b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Rechthoek 4"/>
          <p:cNvSpPr/>
          <p:nvPr userDrawn="1"/>
        </p:nvSpPr>
        <p:spPr>
          <a:xfrm>
            <a:off x="1" y="0"/>
            <a:ext cx="288000" cy="6858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3237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4"/>
          </p:nvPr>
        </p:nvSpPr>
        <p:spPr>
          <a:xfrm>
            <a:off x="5259388" y="1690688"/>
            <a:ext cx="3392487" cy="4227512"/>
          </a:xfrm>
        </p:spPr>
        <p:txBody>
          <a:bodyPr/>
          <a:lstStyle>
            <a:lvl1pPr>
              <a:defRPr b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Medium" panose="00000600000000000000" pitchFamily="2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35618" y="574854"/>
            <a:ext cx="7416000" cy="1116000"/>
          </a:xfrm>
        </p:spPr>
        <p:txBody>
          <a:bodyPr anchor="t" anchorCtr="0"/>
          <a:lstStyle>
            <a:lvl1pPr>
              <a:defRPr b="1" i="0">
                <a:solidFill>
                  <a:srgbClr val="6D8B2B"/>
                </a:solidFill>
                <a:latin typeface="FlandersArtSans-Regular" panose="00000500000000000000" pitchFamily="2" charset="0"/>
                <a:cs typeface="FlandersArtSans-Regular" panose="000005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12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5884820" y="6394189"/>
            <a:ext cx="2141621" cy="365125"/>
          </a:xfrm>
        </p:spPr>
        <p:txBody>
          <a:bodyPr/>
          <a:lstStyle>
            <a:lvl1pPr>
              <a:defRPr sz="900">
                <a:solidFill>
                  <a:srgbClr val="9B9B9B"/>
                </a:solidFill>
                <a:latin typeface="+mn-lt"/>
              </a:defRPr>
            </a:lvl1pPr>
          </a:lstStyle>
          <a:p>
            <a:fld id="{B263F6C6-2226-4286-8995-C42CB1E7C290}" type="slidenum">
              <a:rPr lang="nl-BE" smtClean="0">
                <a:latin typeface="FlandersArtSans-Regular" panose="00000500000000000000" pitchFamily="2" charset="0"/>
              </a:rPr>
              <a:pPr/>
              <a:t>‹nr.›</a:t>
            </a:fld>
            <a:endParaRPr lang="nl-BE" dirty="0">
              <a:latin typeface="FlandersArtSans-Regular" panose="00000500000000000000" pitchFamily="2" charset="0"/>
            </a:endParaRPr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1233846" y="1683723"/>
            <a:ext cx="3708000" cy="4233997"/>
          </a:xfrm>
        </p:spPr>
        <p:txBody>
          <a:bodyPr anchor="ctr"/>
          <a:lstStyle>
            <a:lvl1pPr algn="ctr">
              <a:buNone/>
              <a:defRPr b="0">
                <a:solidFill>
                  <a:srgbClr val="6D8B2B"/>
                </a:solidFill>
                <a:latin typeface="FlandersArtSans-Regular" panose="00000500000000000000" pitchFamily="2" charset="0"/>
              </a:defRPr>
            </a:lvl1pPr>
          </a:lstStyle>
          <a:p>
            <a:r>
              <a:rPr lang="nl-NL" dirty="0"/>
              <a:t>Klik op het pictogram als u een afbeelding wilt toevoegen</a:t>
            </a:r>
            <a:endParaRPr lang="nl-BE" dirty="0"/>
          </a:p>
        </p:txBody>
      </p:sp>
      <p:sp>
        <p:nvSpPr>
          <p:cNvPr id="7" name="Rechthoek 6"/>
          <p:cNvSpPr/>
          <p:nvPr userDrawn="1"/>
        </p:nvSpPr>
        <p:spPr>
          <a:xfrm>
            <a:off x="1" y="0"/>
            <a:ext cx="288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prstClr val="white"/>
              </a:solidFill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016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35618" y="574854"/>
            <a:ext cx="7416000" cy="1116000"/>
          </a:xfrm>
        </p:spPr>
        <p:txBody>
          <a:bodyPr anchor="t" anchorCtr="0"/>
          <a:lstStyle>
            <a:lvl1pPr>
              <a:defRPr b="1" i="0">
                <a:solidFill>
                  <a:srgbClr val="6D8B2B"/>
                </a:solidFill>
                <a:latin typeface="FlandersArtSans-Regular" panose="00000500000000000000" pitchFamily="2" charset="0"/>
                <a:cs typeface="FlandersArtSans-Regular" panose="000005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5861861" y="6377564"/>
            <a:ext cx="2141621" cy="365125"/>
          </a:xfrm>
        </p:spPr>
        <p:txBody>
          <a:bodyPr/>
          <a:lstStyle>
            <a:lvl1pPr>
              <a:defRPr sz="900">
                <a:solidFill>
                  <a:srgbClr val="9B9B9B"/>
                </a:solidFill>
                <a:latin typeface="+mn-lt"/>
              </a:defRPr>
            </a:lvl1pPr>
          </a:lstStyle>
          <a:p>
            <a:fld id="{B263F6C6-2226-4286-8995-C42CB1E7C290}" type="slidenum">
              <a:rPr lang="nl-BE" smtClean="0">
                <a:latin typeface="FlandersArtSans-Regular" panose="00000500000000000000" pitchFamily="2" charset="0"/>
              </a:rPr>
              <a:pPr/>
              <a:t>‹nr.›</a:t>
            </a:fld>
            <a:endParaRPr lang="nl-BE" dirty="0">
              <a:latin typeface="FlandersArtSans-Regular" panose="00000500000000000000" pitchFamily="2" charset="0"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1235075" y="1690688"/>
            <a:ext cx="3708400" cy="4227512"/>
          </a:xfrm>
        </p:spPr>
        <p:txBody>
          <a:bodyPr/>
          <a:lstStyle>
            <a:lvl1pPr>
              <a:defRPr b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Medium" panose="00000600000000000000" pitchFamily="2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5"/>
          </p:nvPr>
        </p:nvSpPr>
        <p:spPr>
          <a:xfrm>
            <a:off x="4943475" y="1690688"/>
            <a:ext cx="3708400" cy="4160837"/>
          </a:xfrm>
        </p:spPr>
        <p:txBody>
          <a:bodyPr/>
          <a:lstStyle>
            <a:lvl1pPr>
              <a:defRPr b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Medium" panose="00000600000000000000" pitchFamily="2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Rechthoek 5"/>
          <p:cNvSpPr/>
          <p:nvPr userDrawn="1"/>
        </p:nvSpPr>
        <p:spPr>
          <a:xfrm>
            <a:off x="1" y="0"/>
            <a:ext cx="288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prstClr val="white"/>
              </a:solidFill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867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eren 11"/>
          <p:cNvGrpSpPr/>
          <p:nvPr userDrawn="1"/>
        </p:nvGrpSpPr>
        <p:grpSpPr>
          <a:xfrm>
            <a:off x="288000" y="286525"/>
            <a:ext cx="8553506" cy="6265475"/>
            <a:chOff x="288000" y="288000"/>
            <a:chExt cx="8553506" cy="6265475"/>
          </a:xfrm>
          <a:solidFill>
            <a:schemeClr val="tx2"/>
          </a:solidFill>
        </p:grpSpPr>
        <p:sp>
          <p:nvSpPr>
            <p:cNvPr id="10" name="Rechthoek 9"/>
            <p:cNvSpPr>
              <a:spLocks/>
            </p:cNvSpPr>
            <p:nvPr userDrawn="1"/>
          </p:nvSpPr>
          <p:spPr>
            <a:xfrm>
              <a:off x="288000" y="288000"/>
              <a:ext cx="6767999" cy="62654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1" name="Rechthoekige driehoek 10"/>
            <p:cNvSpPr/>
            <p:nvPr userDrawn="1"/>
          </p:nvSpPr>
          <p:spPr>
            <a:xfrm>
              <a:off x="7056000" y="288000"/>
              <a:ext cx="1785506" cy="6264000"/>
            </a:xfrm>
            <a:prstGeom prst="rt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04000" y="2520000"/>
            <a:ext cx="5342082" cy="1579711"/>
          </a:xfrm>
        </p:spPr>
        <p:txBody>
          <a:bodyPr anchor="b" anchorCtr="0">
            <a:noAutofit/>
          </a:bodyPr>
          <a:lstStyle>
            <a:lvl1pPr algn="l">
              <a:lnSpc>
                <a:spcPts val="5400"/>
              </a:lnSpc>
              <a:defRPr sz="54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04000" y="4174702"/>
            <a:ext cx="5354606" cy="1053708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sp>
        <p:nvSpPr>
          <p:cNvPr id="13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2305877" y="5784574"/>
            <a:ext cx="5387010" cy="6123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buFontTx/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5pPr marL="1152000" indent="0">
              <a:buNone/>
              <a:defRPr>
                <a:solidFill>
                  <a:schemeClr val="bg1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11" y="621682"/>
            <a:ext cx="1850849" cy="7200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88" y="5632354"/>
            <a:ext cx="1293879" cy="69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783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r>
              <a:rPr lang="nl-BE" dirty="0"/>
              <a:t>versie mei 2015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235618" y="574854"/>
            <a:ext cx="7416000" cy="1116000"/>
          </a:xfrm>
        </p:spPr>
        <p:txBody>
          <a:bodyPr anchor="t" anchorCtr="0"/>
          <a:lstStyle>
            <a:lvl1pPr>
              <a:defRPr>
                <a:latin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35618" y="1690924"/>
            <a:ext cx="7416000" cy="3672000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latin typeface="FlandersArtSans-Regular" panose="00000500000000000000" pitchFamily="2" charset="0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lnSpc>
                <a:spcPct val="90000"/>
              </a:lnSpc>
              <a:buSzPct val="85000"/>
              <a:defRPr>
                <a:latin typeface="FlandersArtSans-Regular" panose="00000500000000000000" pitchFamily="2" charset="0"/>
              </a:defRPr>
            </a:lvl3pPr>
            <a:lvl4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4pPr>
            <a:lvl5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00670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35618" y="58348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2844800" y="6339600"/>
            <a:ext cx="1106075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9B9B9B"/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96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9B9B9B"/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96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9B9B9B"/>
                </a:solidFill>
                <a:latin typeface="FlandersArtSans-Regular" panose="00000500000000000000" pitchFamily="2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35618" y="1699550"/>
            <a:ext cx="7444800" cy="43524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marL="288000" marR="0" lvl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0"/>
              </a:buBlip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srgbClr val="6D8B2B"/>
                </a:solidFill>
                <a:effectLst/>
                <a:uLnTx/>
                <a:uFillTx/>
                <a:latin typeface="FlandersArtSans-Bold" panose="00000800000000000000" pitchFamily="2" charset="0"/>
                <a:ea typeface="+mn-ea"/>
                <a:cs typeface="+mn-cs"/>
              </a:rPr>
              <a:t>Klik om de modelstijlen te bewerken</a:t>
            </a:r>
          </a:p>
          <a:p>
            <a:pPr marL="576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21"/>
              </a:buBlip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srgbClr val="6D8B2B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Tweede niveau</a:t>
            </a:r>
          </a:p>
          <a:p>
            <a:pPr marL="864000" marR="0" lvl="2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85000"/>
              <a:buFontTx/>
              <a:buBlip>
                <a:blip r:embed="rId22"/>
              </a:buBlip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Derde niveau</a:t>
            </a:r>
          </a:p>
          <a:p>
            <a:pPr marL="1152000" marR="0" lvl="3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23"/>
              </a:buBlip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Vierde niveau</a:t>
            </a:r>
          </a:p>
          <a:p>
            <a:pPr marL="1440000" marR="0" lvl="4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0"/>
              </a:buBlip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Vijfde niveau 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9B9B9B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117EB92-328A-41DE-A88B-AAC97BB75D8B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367" y="5674844"/>
            <a:ext cx="894214" cy="102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2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hf hdr="0" ftr="0" dt="0"/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b="0" kern="1200">
          <a:solidFill>
            <a:schemeClr val="accent2"/>
          </a:solidFill>
          <a:latin typeface="FlandersArtSans-Medium" panose="00000600000000000000" pitchFamily="2" charset="0"/>
          <a:ea typeface="+mj-ea"/>
          <a:cs typeface="+mj-cs"/>
        </a:defRPr>
      </a:lvl1pPr>
    </p:titleStyle>
    <p:bodyStyle>
      <a:lvl1pPr marL="288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20"/>
        </a:buBlip>
        <a:tabLst/>
        <a:defRPr sz="2200" b="1" kern="1200" spc="0" baseline="0">
          <a:solidFill>
            <a:srgbClr val="9B9B9B"/>
          </a:solidFill>
          <a:latin typeface="FlandersArtSans-Medium" panose="00000600000000000000" pitchFamily="2" charset="0"/>
          <a:ea typeface="+mn-ea"/>
          <a:cs typeface="+mn-cs"/>
        </a:defRPr>
      </a:lvl1pPr>
      <a:lvl2pPr marL="576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21"/>
        </a:buBlip>
        <a:tabLst/>
        <a:defRPr sz="2000" b="1" kern="1200" spc="0" baseline="0">
          <a:solidFill>
            <a:srgbClr val="9B9B9B"/>
          </a:solidFill>
          <a:latin typeface="FlandersArtSans-Regular" panose="00000500000000000000" pitchFamily="2" charset="0"/>
          <a:ea typeface="+mn-ea"/>
          <a:cs typeface="+mn-cs"/>
        </a:defRPr>
      </a:lvl2pPr>
      <a:lvl3pPr marL="864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85000"/>
        <a:buFontTx/>
        <a:buBlip>
          <a:blip r:embed="rId22"/>
        </a:buBlip>
        <a:tabLst/>
        <a:defRPr sz="1800" b="1" kern="1200" spc="0" baseline="0">
          <a:solidFill>
            <a:srgbClr val="9B9B9B"/>
          </a:solidFill>
          <a:latin typeface="FlandersArtSans-Regular" panose="00000500000000000000" pitchFamily="2" charset="0"/>
          <a:ea typeface="+mn-ea"/>
          <a:cs typeface="+mn-cs"/>
        </a:defRPr>
      </a:lvl3pPr>
      <a:lvl4pPr marL="1152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23"/>
        </a:buBlip>
        <a:tabLst/>
        <a:defRPr sz="1600" b="1" kern="1200" spc="0" baseline="0">
          <a:solidFill>
            <a:srgbClr val="9B9B9B"/>
          </a:solidFill>
          <a:latin typeface="FlandersArtSans-Regular" panose="00000500000000000000" pitchFamily="2" charset="0"/>
          <a:ea typeface="+mn-ea"/>
          <a:cs typeface="+mn-cs"/>
        </a:defRPr>
      </a:lvl4pPr>
      <a:lvl5pPr marL="1440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20"/>
        </a:buBlip>
        <a:tabLst/>
        <a:defRPr sz="1400" b="1" kern="1200" spc="0" baseline="0">
          <a:solidFill>
            <a:srgbClr val="9B9B9B"/>
          </a:solidFill>
          <a:latin typeface="FlandersArtSans-Regular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laanderen.be/informatie-voor-de-technicus-vloeibare-technicus-gasvormige-brandstof-en-technicus-verwarmingsaudit-cv-ketel" TargetMode="Externa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laanderen.be/informatie-voor-de-technicus-vloeibare-technicus-gasvormige-brandstof-en-technicus-verwarmingsaudit-cv-ketel#erkenni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eiligverwarmen.be/" TargetMode="Externa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bn.be/" TargetMode="External"/><Relationship Id="rId2" Type="http://schemas.openxmlformats.org/officeDocument/2006/relationships/hyperlink" Target="http://www.omgevingvlaanderen.be/erkenningen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energiesparen.be/verwarming/ecodesignenergielabel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eiligverwarmen.be/" TargetMode="Externa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mgevingvlaanderen.be/erkenningen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laanderen.be/informatie-voor-de-technicus-vloeibare-technicus-gasvormige-brandstof-en-technicus-verwarmingsaudit-cv-ketel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sz="4400" dirty="0"/>
              <a:t>Verplichtingen erkende technicus</a:t>
            </a:r>
            <a:br>
              <a:rPr lang="nl-BE" sz="4400" dirty="0"/>
            </a:br>
            <a:r>
              <a:rPr lang="nl-BE" sz="1800" dirty="0"/>
              <a:t>versie mei 2023</a:t>
            </a:r>
            <a:endParaRPr lang="nl-BE" sz="4400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25C050D2-BA6B-4EA9-AFE5-270429825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49CDD0-7D77-4D23-9A27-F361E39BA472}" type="datetime1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25/09/2023</a:t>
            </a:fld>
            <a:r>
              <a:rPr kumimoji="0" lang="nl-BE" sz="900" b="0" i="0" u="none" strike="noStrike" kern="1200" cap="none" spc="0" normalizeH="0" baseline="0" noProof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 </a:t>
            </a:r>
            <a:r>
              <a:rPr kumimoji="0" lang="nl-BE" sz="900" b="1" i="0" u="none" strike="noStrike" kern="1200" cap="none" spc="0" normalizeH="0" baseline="0" noProof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│</a:t>
            </a:r>
            <a:fld id="{B263F6C6-2226-4286-8995-C42CB1E7C290}" type="slidenum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srgbClr val="9B9B9B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975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3913" y="143533"/>
            <a:ext cx="7416000" cy="1116000"/>
          </a:xfrm>
        </p:spPr>
        <p:txBody>
          <a:bodyPr/>
          <a:lstStyle/>
          <a:p>
            <a:r>
              <a:rPr lang="nl-NL" dirty="0"/>
              <a:t>Periodiek onderhoud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sz="quarter" idx="13"/>
          </p:nvPr>
        </p:nvSpPr>
        <p:spPr>
          <a:xfrm>
            <a:off x="743914" y="819420"/>
            <a:ext cx="7416256" cy="4098925"/>
          </a:xfrm>
        </p:spPr>
        <p:txBody>
          <a:bodyPr/>
          <a:lstStyle/>
          <a:p>
            <a:r>
              <a:rPr lang="nl-BE" sz="1800" dirty="0"/>
              <a:t>Doel van het onderhoud:</a:t>
            </a:r>
          </a:p>
          <a:p>
            <a:pPr lvl="1"/>
            <a:endParaRPr lang="nl-BE" sz="1800" dirty="0"/>
          </a:p>
          <a:p>
            <a:pPr lvl="1"/>
            <a:r>
              <a:rPr lang="nl-BE" sz="1800" dirty="0"/>
              <a:t>Reiniging van ketel (en, indien van toepassing, brander) en rookgasafvoerkanaal</a:t>
            </a:r>
          </a:p>
          <a:p>
            <a:pPr lvl="2"/>
            <a:r>
              <a:rPr lang="nl-BE" sz="1600" dirty="0"/>
              <a:t>Roetafzetting, stof</a:t>
            </a:r>
          </a:p>
          <a:p>
            <a:pPr marL="576000" lvl="2" indent="0">
              <a:buNone/>
            </a:pPr>
            <a:endParaRPr lang="nl-BE" sz="1800" dirty="0"/>
          </a:p>
          <a:p>
            <a:pPr lvl="1"/>
            <a:r>
              <a:rPr lang="nl-BE" sz="1800" dirty="0"/>
              <a:t>Grondig nazicht van:</a:t>
            </a:r>
          </a:p>
          <a:p>
            <a:pPr lvl="2"/>
            <a:r>
              <a:rPr lang="nl-BE" sz="1600" dirty="0"/>
              <a:t>Centraal stooktoestel</a:t>
            </a:r>
          </a:p>
          <a:p>
            <a:pPr lvl="2"/>
            <a:r>
              <a:rPr lang="nl-BE" sz="1600" dirty="0"/>
              <a:t>Stooklokaal</a:t>
            </a:r>
          </a:p>
          <a:p>
            <a:pPr lvl="2"/>
            <a:r>
              <a:rPr lang="nl-BE" sz="1600" dirty="0"/>
              <a:t>Rookgasafvoerkanaal</a:t>
            </a:r>
          </a:p>
          <a:p>
            <a:pPr marL="288000" lvl="1" indent="0">
              <a:buNone/>
            </a:pPr>
            <a:endParaRPr lang="nl-BE" sz="1800" dirty="0"/>
          </a:p>
          <a:p>
            <a:pPr lvl="1"/>
            <a:r>
              <a:rPr lang="nl-BE" sz="1800" dirty="0"/>
              <a:t>Controle van de goede en veilige staat van werking</a:t>
            </a:r>
          </a:p>
          <a:p>
            <a:pPr lvl="2"/>
            <a:r>
              <a:rPr lang="nl-BE" sz="1600" dirty="0"/>
              <a:t>Afstelling ketel/brander</a:t>
            </a:r>
          </a:p>
          <a:p>
            <a:pPr lvl="2"/>
            <a:r>
              <a:rPr lang="nl-BE" sz="1600" dirty="0"/>
              <a:t>Besparing energiefactuur</a:t>
            </a:r>
          </a:p>
          <a:p>
            <a:pPr lvl="2"/>
            <a:r>
              <a:rPr lang="nl-BE" sz="1600" dirty="0"/>
              <a:t>Vermijden van onvoorziene herstellingskosten</a:t>
            </a:r>
          </a:p>
          <a:p>
            <a:pPr lvl="2"/>
            <a:r>
              <a:rPr lang="nl-BE" sz="1600" dirty="0"/>
              <a:t>Waarborgen veiligheid van de klant (CO-vergiftiging)</a:t>
            </a:r>
          </a:p>
          <a:p>
            <a:pPr lvl="1"/>
            <a:endParaRPr lang="nl-BE" sz="1800" dirty="0"/>
          </a:p>
          <a:p>
            <a:pPr lvl="1"/>
            <a:r>
              <a:rPr lang="nl-BE" sz="1800" dirty="0"/>
              <a:t>Opmaak reinigings- en verbrandingsattest (soms geïntegreerd)</a:t>
            </a:r>
          </a:p>
          <a:p>
            <a:pPr marL="288000" lvl="1" indent="0">
              <a:buNone/>
            </a:pPr>
            <a:endParaRPr lang="nl-BE" sz="18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5AC6FC6-B0F6-4CED-B780-71297605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3F6C6-2226-4286-8995-C42CB1E7C290}" type="slidenum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srgbClr val="9B9B9B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859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5890" y="109028"/>
            <a:ext cx="7416000" cy="1116000"/>
          </a:xfrm>
        </p:spPr>
        <p:txBody>
          <a:bodyPr/>
          <a:lstStyle/>
          <a:p>
            <a:r>
              <a:rPr lang="nl-NL" dirty="0"/>
              <a:t>Periodiek onderhoud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sz="quarter" idx="13"/>
          </p:nvPr>
        </p:nvSpPr>
        <p:spPr>
          <a:xfrm>
            <a:off x="518187" y="810794"/>
            <a:ext cx="7780005" cy="4098925"/>
          </a:xfrm>
        </p:spPr>
        <p:txBody>
          <a:bodyPr/>
          <a:lstStyle/>
          <a:p>
            <a:r>
              <a:rPr lang="nl-BE" sz="2400" dirty="0"/>
              <a:t>Periodiek onderhoud				(art. 13)</a:t>
            </a:r>
          </a:p>
          <a:p>
            <a:pPr lvl="1"/>
            <a:r>
              <a:rPr lang="nl-BE" dirty="0"/>
              <a:t>Verplicht voor</a:t>
            </a:r>
          </a:p>
          <a:p>
            <a:pPr lvl="2"/>
            <a:r>
              <a:rPr lang="nl-BE" dirty="0"/>
              <a:t>Gasketel 		(vanaf 20 kW): 		tweejaarlijks</a:t>
            </a:r>
          </a:p>
          <a:p>
            <a:pPr lvl="2"/>
            <a:r>
              <a:rPr lang="nl-BE" dirty="0"/>
              <a:t>Stookolieketel 	(vanaf 20 kW): 		jaarlijks</a:t>
            </a:r>
          </a:p>
          <a:p>
            <a:pPr lvl="2"/>
            <a:r>
              <a:rPr lang="nl-BE" dirty="0"/>
              <a:t>Vaste brandstof 	(alle vermogens): 		jaarlijks</a:t>
            </a:r>
          </a:p>
          <a:p>
            <a:pPr lvl="1"/>
            <a:endParaRPr lang="nl-BE" dirty="0"/>
          </a:p>
          <a:p>
            <a:pPr lvl="1"/>
            <a:r>
              <a:rPr lang="nl-BE" dirty="0"/>
              <a:t>Na onderhoud bezorgt de technicus aan de gebruiker</a:t>
            </a:r>
          </a:p>
          <a:p>
            <a:pPr lvl="2"/>
            <a:r>
              <a:rPr lang="nl-BE" b="1" dirty="0"/>
              <a:t>Reinigingsattest</a:t>
            </a:r>
          </a:p>
          <a:p>
            <a:pPr lvl="3"/>
            <a:r>
              <a:rPr lang="nl-BE" dirty="0"/>
              <a:t>Rookgasafvoerkanaal 		(mag door schoorsteenveger)</a:t>
            </a:r>
          </a:p>
          <a:p>
            <a:pPr lvl="3"/>
            <a:r>
              <a:rPr lang="nl-BE" dirty="0"/>
              <a:t>Ketel 				(moet door erkende technicus)</a:t>
            </a:r>
          </a:p>
          <a:p>
            <a:pPr lvl="2"/>
            <a:r>
              <a:rPr lang="nl-BE" b="1" dirty="0"/>
              <a:t>Verbrandingsattest</a:t>
            </a:r>
            <a:r>
              <a:rPr lang="nl-BE" dirty="0"/>
              <a:t>			(moet door erkende technicus)</a:t>
            </a:r>
          </a:p>
          <a:p>
            <a:pPr marL="576000" lvl="2" indent="0">
              <a:buNone/>
            </a:pPr>
            <a:r>
              <a:rPr lang="nl-BE" dirty="0"/>
              <a:t>Reinigings- en verbrandingsattest soms geïntegreerd!</a:t>
            </a:r>
          </a:p>
          <a:p>
            <a:pPr marL="576000" lvl="2" indent="0">
              <a:buNone/>
            </a:pP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6A2760C-F6D6-434F-9B97-BF6446BD0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3F6C6-2226-4286-8995-C42CB1E7C290}" type="slidenum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srgbClr val="9B9B9B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3947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Overzicht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2"/>
            <a:endParaRPr lang="nl-BE" sz="1200" dirty="0"/>
          </a:p>
          <a:p>
            <a:pPr lvl="2"/>
            <a:endParaRPr lang="nl-BE" sz="1600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-1" y="2097248"/>
          <a:ext cx="9144001" cy="2286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1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</a:rPr>
                        <a:t>Wat</a:t>
                      </a:r>
                      <a:endParaRPr lang="nl-BE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</a:rPr>
                        <a:t>Verplichting voor</a:t>
                      </a:r>
                      <a:endParaRPr lang="nl-BE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</a:rPr>
                        <a:t>Brandstof</a:t>
                      </a:r>
                      <a:endParaRPr lang="nl-BE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</a:rPr>
                        <a:t>Aantal ketels</a:t>
                      </a:r>
                      <a:endParaRPr lang="nl-BE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</a:rPr>
                        <a:t>Vermogen</a:t>
                      </a:r>
                      <a:endParaRPr lang="nl-BE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</a:rPr>
                        <a:t>Wanneer</a:t>
                      </a:r>
                      <a:endParaRPr lang="nl-BE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</a:rPr>
                        <a:t>Wie</a:t>
                      </a:r>
                      <a:endParaRPr lang="nl-BE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</a:rPr>
                        <a:t>Attest / Rapport</a:t>
                      </a:r>
                      <a:endParaRPr lang="nl-BE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</a:rPr>
                        <a:t>Onderhoud</a:t>
                      </a:r>
                      <a:endParaRPr lang="nl-BE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vert="vert27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</a:rPr>
                        <a:t>Gebruiker (huurder)</a:t>
                      </a:r>
                      <a:endParaRPr lang="nl-BE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</a:rPr>
                        <a:t>n.v.t.</a:t>
                      </a:r>
                      <a:endParaRPr lang="nl-BE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</a:rPr>
                        <a:t>Vanaf 20 kW</a:t>
                      </a:r>
                      <a:endParaRPr lang="nl-BE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 marL="51496" marR="51496" marT="0" marB="0" anchor="ctr"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 marL="51496" marR="51496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Reinigings- en verbrandings-attest</a:t>
                      </a:r>
                      <a:endParaRPr lang="nl-BE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vert="vert27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50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Gasvormige brandstof</a:t>
                      </a:r>
                    </a:p>
                  </a:txBody>
                  <a:tcPr marL="51496" marR="51496" marT="0" marB="0" anchor="ctr"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</a:rPr>
                        <a:t>Tweejaarlijks</a:t>
                      </a:r>
                      <a:endParaRPr lang="nl-BE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</a:rPr>
                        <a:t>Erkende technicus gasvormige brandstof</a:t>
                      </a:r>
                      <a:endParaRPr lang="nl-BE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150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D33CA15-8DF3-4F3A-8EC7-C80999210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3F6C6-2226-4286-8995-C42CB1E7C290}" type="slidenum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srgbClr val="9B9B9B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0392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8033" y="195292"/>
            <a:ext cx="7416000" cy="1116000"/>
          </a:xfrm>
        </p:spPr>
        <p:txBody>
          <a:bodyPr/>
          <a:lstStyle/>
          <a:p>
            <a:r>
              <a:rPr lang="nl-NL" dirty="0"/>
              <a:t>Periodiek onderhoud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sz="quarter" idx="13"/>
          </p:nvPr>
        </p:nvSpPr>
        <p:spPr>
          <a:xfrm>
            <a:off x="795672" y="922937"/>
            <a:ext cx="7416256" cy="4098925"/>
          </a:xfrm>
        </p:spPr>
        <p:txBody>
          <a:bodyPr/>
          <a:lstStyle/>
          <a:p>
            <a:r>
              <a:rPr lang="nl-BE" sz="2400" dirty="0"/>
              <a:t>De technicus voert het onderhoud uit</a:t>
            </a:r>
          </a:p>
          <a:p>
            <a:pPr lvl="1"/>
            <a:r>
              <a:rPr lang="nl-BE" sz="2400" dirty="0"/>
              <a:t>volgens de regels van goed vakmanschap</a:t>
            </a:r>
          </a:p>
          <a:p>
            <a:pPr lvl="1"/>
            <a:r>
              <a:rPr lang="nl-BE" sz="2400" dirty="0"/>
              <a:t>rekening houdende met de onderhoudsinstructies van de fabrikant</a:t>
            </a:r>
          </a:p>
          <a:p>
            <a:pPr lvl="2"/>
            <a:r>
              <a:rPr lang="nl-BE" dirty="0"/>
              <a:t>Bv. reinigen van de ketel</a:t>
            </a:r>
          </a:p>
          <a:p>
            <a:pPr lvl="1"/>
            <a:endParaRPr lang="nl-BE" sz="2400" dirty="0"/>
          </a:p>
          <a:p>
            <a:r>
              <a:rPr lang="nl-BE" sz="2400" dirty="0"/>
              <a:t>Indien de reiniging al eerder werd uitgevoerd door een schoorsteenveger:</a:t>
            </a:r>
          </a:p>
          <a:p>
            <a:pPr lvl="1"/>
            <a:r>
              <a:rPr lang="nl-BE" sz="2400" dirty="0"/>
              <a:t>Onderhoud (reiniging ketel + verbrandingscontrole) pas aanvatten door een erkende technicus nadat de gebruiker het reinigingsattest kan voorleggen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48B1FD1-E505-4E01-AFB2-4320E40D4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3F6C6-2226-4286-8995-C42CB1E7C290}" type="slidenum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srgbClr val="9B9B9B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2377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555171" y="5769429"/>
            <a:ext cx="3570514" cy="1088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35618" y="199170"/>
            <a:ext cx="7416000" cy="1116000"/>
          </a:xfrm>
        </p:spPr>
        <p:txBody>
          <a:bodyPr/>
          <a:lstStyle/>
          <a:p>
            <a:r>
              <a:rPr lang="nl-NL" dirty="0"/>
              <a:t>Periodiek onderhoud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sz="quarter" idx="13"/>
          </p:nvPr>
        </p:nvSpPr>
        <p:spPr>
          <a:xfrm>
            <a:off x="363378" y="892476"/>
            <a:ext cx="8619461" cy="3902782"/>
          </a:xfrm>
        </p:spPr>
        <p:txBody>
          <a:bodyPr/>
          <a:lstStyle/>
          <a:p>
            <a:r>
              <a:rPr lang="nl-BE" sz="1800" dirty="0"/>
              <a:t>Een onderhoudsbeurt op een centraal stooktoestel op </a:t>
            </a:r>
            <a:r>
              <a:rPr lang="nl-BE" sz="1800" b="1" dirty="0"/>
              <a:t>gasvormige brandstof (vanaf 20 kW) </a:t>
            </a:r>
            <a:r>
              <a:rPr lang="nl-BE" sz="1800" dirty="0"/>
              <a:t>bestaat uit (1):</a:t>
            </a:r>
          </a:p>
          <a:p>
            <a:pPr marL="0" indent="0">
              <a:buNone/>
            </a:pPr>
            <a:endParaRPr lang="nl-BE" sz="1400" dirty="0"/>
          </a:p>
          <a:p>
            <a:pPr lvl="1"/>
            <a:r>
              <a:rPr lang="nl-BE" dirty="0"/>
              <a:t>Nazicht van</a:t>
            </a:r>
          </a:p>
          <a:p>
            <a:pPr lvl="2"/>
            <a:r>
              <a:rPr lang="nl-BE" sz="2000" dirty="0"/>
              <a:t>Algemene staat van het toestel</a:t>
            </a:r>
          </a:p>
          <a:p>
            <a:pPr lvl="2"/>
            <a:r>
              <a:rPr lang="nl-BE" sz="2000" dirty="0"/>
              <a:t>Controle van de verluchting van het stooklokaal en aanvoer verbrandingslucht</a:t>
            </a:r>
          </a:p>
          <a:p>
            <a:pPr lvl="4"/>
            <a:endParaRPr lang="nl-BE" sz="1400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1E68C9D-7DF2-41DD-A3F3-44CD6F276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3F6C6-2226-4286-8995-C42CB1E7C290}" type="slidenum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srgbClr val="9B9B9B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354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555171" y="5769429"/>
            <a:ext cx="3570514" cy="1088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35618" y="199170"/>
            <a:ext cx="7416000" cy="1116000"/>
          </a:xfrm>
        </p:spPr>
        <p:txBody>
          <a:bodyPr/>
          <a:lstStyle/>
          <a:p>
            <a:r>
              <a:rPr lang="nl-NL" dirty="0"/>
              <a:t>Periodiek onderhoud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sz="quarter" idx="13"/>
          </p:nvPr>
        </p:nvSpPr>
        <p:spPr>
          <a:xfrm>
            <a:off x="363378" y="892476"/>
            <a:ext cx="8619461" cy="3902782"/>
          </a:xfrm>
        </p:spPr>
        <p:txBody>
          <a:bodyPr/>
          <a:lstStyle/>
          <a:p>
            <a:r>
              <a:rPr lang="nl-BE" sz="1800" dirty="0"/>
              <a:t>Een onderhoudsbeurt op een centraal stooktoestel op </a:t>
            </a:r>
            <a:r>
              <a:rPr lang="nl-BE" sz="1800" b="1" dirty="0"/>
              <a:t>gasvormige brandstof (vanaf 20 kW) </a:t>
            </a:r>
            <a:r>
              <a:rPr lang="nl-BE" sz="1800" dirty="0"/>
              <a:t>bestaat uit (2):</a:t>
            </a:r>
          </a:p>
          <a:p>
            <a:pPr marL="0" indent="0">
              <a:buNone/>
            </a:pPr>
            <a:endParaRPr lang="nl-BE" sz="1400" dirty="0"/>
          </a:p>
          <a:p>
            <a:pPr lvl="1"/>
            <a:r>
              <a:rPr lang="nl-BE" dirty="0"/>
              <a:t>Reinigingsbeurt </a:t>
            </a:r>
            <a:r>
              <a:rPr lang="nl-BE" dirty="0">
                <a:sym typeface="Wingdings" panose="05000000000000000000" pitchFamily="2" charset="2"/>
              </a:rPr>
              <a:t> reinigingsattest</a:t>
            </a:r>
            <a:endParaRPr lang="nl-BE" dirty="0"/>
          </a:p>
          <a:p>
            <a:pPr lvl="2"/>
            <a:r>
              <a:rPr lang="nl-BE" sz="2000" dirty="0"/>
              <a:t>Rookgasafvoerkanaal 					(evt. schoorsteenveger)</a:t>
            </a:r>
          </a:p>
          <a:p>
            <a:pPr lvl="3"/>
            <a:r>
              <a:rPr lang="nl-BE" sz="2000" dirty="0"/>
              <a:t>Aangesloten </a:t>
            </a:r>
            <a:r>
              <a:rPr lang="nl-BE" sz="2000" u="sng" dirty="0"/>
              <a:t>als type B</a:t>
            </a:r>
            <a:r>
              <a:rPr lang="nl-BE" sz="2000" dirty="0"/>
              <a:t>: reinigen en controleren van het rookgasafvoerkanaal: 		</a:t>
            </a:r>
          </a:p>
          <a:p>
            <a:pPr lvl="4"/>
            <a:r>
              <a:rPr lang="nl-BE" sz="2000" dirty="0"/>
              <a:t>Mechanisch vegen van en nazicht algemene staat van:</a:t>
            </a:r>
          </a:p>
          <a:p>
            <a:pPr lvl="5"/>
            <a:r>
              <a:rPr lang="nl-BE" sz="2000" dirty="0"/>
              <a:t>Rookgasafvoerkanaal (mechanisch vegen alleen indien natuurlijke trek)</a:t>
            </a:r>
          </a:p>
          <a:p>
            <a:pPr lvl="5"/>
            <a:r>
              <a:rPr lang="nl-BE" sz="2000" dirty="0"/>
              <a:t>Verbindingsstuk tussen stooktoestel en rookgasafvoerkanaal (o.a. dichtheid)</a:t>
            </a:r>
            <a:endParaRPr lang="nl-BE" dirty="0"/>
          </a:p>
          <a:p>
            <a:pPr lvl="4"/>
            <a:r>
              <a:rPr lang="nl-BE" sz="2000" dirty="0"/>
              <a:t>Controle goede werking rookgasafvoerkanaal (bv. druk)			</a:t>
            </a:r>
          </a:p>
          <a:p>
            <a:pPr lvl="3"/>
            <a:r>
              <a:rPr lang="nl-BE" sz="2000" dirty="0"/>
              <a:t>Aangesloten als </a:t>
            </a:r>
            <a:r>
              <a:rPr lang="nl-BE" sz="2000" u="sng" dirty="0"/>
              <a:t>type C</a:t>
            </a:r>
            <a:r>
              <a:rPr lang="nl-BE" sz="2000" dirty="0"/>
              <a:t>: controle rookgasafvoerkanaal:</a:t>
            </a:r>
          </a:p>
          <a:p>
            <a:pPr lvl="4"/>
            <a:r>
              <a:rPr lang="nl-BE" sz="2000" dirty="0"/>
              <a:t>Plaatsing volgens code van goede praktijk (normen, instructies fabrikant)</a:t>
            </a:r>
          </a:p>
          <a:p>
            <a:pPr lvl="4"/>
            <a:r>
              <a:rPr lang="nl-BE" sz="2000" dirty="0" err="1"/>
              <a:t>Rookgaszijdige</a:t>
            </a:r>
            <a:r>
              <a:rPr lang="nl-BE" sz="2000" dirty="0"/>
              <a:t> dichtheid</a:t>
            </a:r>
          </a:p>
          <a:p>
            <a:pPr marL="576000" lvl="2" indent="0">
              <a:buNone/>
            </a:pPr>
            <a:endParaRPr lang="nl-BE" sz="1400" dirty="0"/>
          </a:p>
          <a:p>
            <a:pPr lvl="2"/>
            <a:endParaRPr lang="nl-BE" sz="1400" dirty="0"/>
          </a:p>
          <a:p>
            <a:pPr lvl="4"/>
            <a:endParaRPr lang="nl-BE" sz="1400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1E68C9D-7DF2-41DD-A3F3-44CD6F276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3F6C6-2226-4286-8995-C42CB1E7C290}" type="slidenum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srgbClr val="9B9B9B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347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Periodiek onderhoud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sz="quarter" idx="13"/>
          </p:nvPr>
        </p:nvSpPr>
        <p:spPr>
          <a:xfrm>
            <a:off x="335560" y="1379537"/>
            <a:ext cx="8590326" cy="4098925"/>
          </a:xfrm>
        </p:spPr>
        <p:txBody>
          <a:bodyPr/>
          <a:lstStyle/>
          <a:p>
            <a:pPr marL="0" indent="0">
              <a:buNone/>
            </a:pPr>
            <a:r>
              <a:rPr lang="nl-BE" sz="2000" dirty="0"/>
              <a:t>Een onderhoudsbeurt op een </a:t>
            </a:r>
            <a:r>
              <a:rPr lang="nl-BE" sz="2000" b="1" dirty="0"/>
              <a:t>centraal stooktoestel op gasvormige brandstof (vanaf 20 kW) </a:t>
            </a:r>
            <a:r>
              <a:rPr lang="nl-BE" sz="2000" dirty="0"/>
              <a:t>bestaat uit (3):</a:t>
            </a:r>
          </a:p>
          <a:p>
            <a:pPr lvl="2"/>
            <a:endParaRPr lang="nl-BE" sz="1600" dirty="0"/>
          </a:p>
          <a:p>
            <a:pPr lvl="2"/>
            <a:r>
              <a:rPr lang="nl-BE" dirty="0"/>
              <a:t>Centraal stooktoestel			(verplicht erkende technicus)</a:t>
            </a:r>
          </a:p>
          <a:p>
            <a:pPr lvl="3"/>
            <a:r>
              <a:rPr lang="nl-BE" sz="1800" dirty="0"/>
              <a:t>Het reinigen en controleren van het centrale stooktoestel</a:t>
            </a:r>
          </a:p>
          <a:p>
            <a:pPr lvl="4"/>
            <a:r>
              <a:rPr lang="nl-BE" sz="1800" dirty="0" err="1"/>
              <a:t>Ontstoffen</a:t>
            </a:r>
            <a:r>
              <a:rPr lang="nl-BE" sz="1800" dirty="0"/>
              <a:t> van het centrale stooktoestel</a:t>
            </a:r>
          </a:p>
          <a:p>
            <a:pPr lvl="4"/>
            <a:r>
              <a:rPr lang="nl-BE" sz="1800" dirty="0"/>
              <a:t>Reinigen van de </a:t>
            </a:r>
            <a:r>
              <a:rPr lang="nl-BE" sz="1800" dirty="0" err="1"/>
              <a:t>branderbedden</a:t>
            </a:r>
            <a:r>
              <a:rPr lang="nl-BE" sz="1800" dirty="0"/>
              <a:t> en de warmtewisselaar (GI)</a:t>
            </a:r>
          </a:p>
          <a:p>
            <a:pPr lvl="4"/>
            <a:r>
              <a:rPr lang="nl-BE" sz="1800" dirty="0"/>
              <a:t>Reinigen van de ventilator en de brander (GII)</a:t>
            </a:r>
          </a:p>
          <a:p>
            <a:pPr lvl="3"/>
            <a:r>
              <a:rPr lang="nl-BE" sz="1800" dirty="0"/>
              <a:t>Nazicht van de dichtheid</a:t>
            </a:r>
          </a:p>
          <a:p>
            <a:pPr marL="288000" lvl="1" indent="0">
              <a:buNone/>
            </a:pPr>
            <a:endParaRPr lang="nl-BE" dirty="0"/>
          </a:p>
          <a:p>
            <a:pPr lvl="1"/>
            <a:r>
              <a:rPr lang="nl-BE" sz="1800" dirty="0"/>
              <a:t>Verbrandingscontrole </a:t>
            </a:r>
            <a:r>
              <a:rPr lang="nl-BE" sz="1800" dirty="0">
                <a:sym typeface="Wingdings" panose="05000000000000000000" pitchFamily="2" charset="2"/>
              </a:rPr>
              <a:t> verbrandingsattest	</a:t>
            </a:r>
            <a:r>
              <a:rPr lang="nl-BE" sz="1800" dirty="0"/>
              <a:t>(verplicht erkende technicus)</a:t>
            </a:r>
          </a:p>
          <a:p>
            <a:pPr lvl="2"/>
            <a:r>
              <a:rPr lang="nl-BE" dirty="0"/>
              <a:t>Controleproeven goede en veilige staat van werking</a:t>
            </a:r>
          </a:p>
          <a:p>
            <a:pPr lvl="2"/>
            <a:r>
              <a:rPr lang="nl-BE" dirty="0"/>
              <a:t>Gasketels met ventilatorbrander (GII): afregelen brander </a:t>
            </a:r>
          </a:p>
          <a:p>
            <a:pPr marL="576000" lvl="2" indent="0">
              <a:buNone/>
            </a:pPr>
            <a:r>
              <a:rPr lang="nl-BE" b="1" dirty="0">
                <a:highlight>
                  <a:srgbClr val="FFFF00"/>
                </a:highlight>
              </a:rPr>
              <a:t>Opgelet: inregeling GI-toestel (</a:t>
            </a:r>
            <a:r>
              <a:rPr lang="nl-BE" b="1" dirty="0" err="1">
                <a:highlight>
                  <a:srgbClr val="FFFF00"/>
                </a:highlight>
              </a:rPr>
              <a:t>gasblok</a:t>
            </a:r>
            <a:r>
              <a:rPr lang="nl-BE" b="1" dirty="0">
                <a:highlight>
                  <a:srgbClr val="FFFF00"/>
                </a:highlight>
              </a:rPr>
              <a:t>) moet door FABRIKANT gebeuren!</a:t>
            </a:r>
          </a:p>
          <a:p>
            <a:pPr lvl="4"/>
            <a:endParaRPr lang="nl-BE" sz="2000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9872BB1-BB66-4546-90B5-2E5C2690E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3F6C6-2226-4286-8995-C42CB1E7C290}" type="slidenum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srgbClr val="9B9B9B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8870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01112" y="169412"/>
            <a:ext cx="7416000" cy="1116000"/>
          </a:xfrm>
        </p:spPr>
        <p:txBody>
          <a:bodyPr/>
          <a:lstStyle/>
          <a:p>
            <a:r>
              <a:rPr lang="nl-NL" dirty="0"/>
              <a:t>Periodiek onderhoud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sz="quarter" idx="13"/>
          </p:nvPr>
        </p:nvSpPr>
        <p:spPr>
          <a:xfrm>
            <a:off x="976827" y="759035"/>
            <a:ext cx="7416256" cy="4098925"/>
          </a:xfrm>
        </p:spPr>
        <p:txBody>
          <a:bodyPr/>
          <a:lstStyle/>
          <a:p>
            <a:pPr marL="0" indent="0">
              <a:buNone/>
            </a:pPr>
            <a:endParaRPr lang="nl-BE" sz="2000" dirty="0"/>
          </a:p>
          <a:p>
            <a:r>
              <a:rPr lang="nl-BE" sz="2000" dirty="0"/>
              <a:t>De technicus bezorgt na het onderhoud aan de gebruiker een</a:t>
            </a:r>
          </a:p>
          <a:p>
            <a:pPr lvl="1"/>
            <a:r>
              <a:rPr lang="nl-BE" sz="2000" b="1" dirty="0"/>
              <a:t>Reinigingsattest</a:t>
            </a:r>
          </a:p>
          <a:p>
            <a:pPr lvl="2"/>
            <a:r>
              <a:rPr lang="nl-BE" sz="1800" dirty="0"/>
              <a:t>Indien reiniging van het rookgasafvoerkanaal reeds werd uitgevoerd door andere persoon: reinigingsattest opvragen!</a:t>
            </a:r>
          </a:p>
          <a:p>
            <a:pPr lvl="1"/>
            <a:r>
              <a:rPr lang="nl-BE" sz="2000" b="1" dirty="0"/>
              <a:t>Verbrandingsattest</a:t>
            </a:r>
          </a:p>
          <a:p>
            <a:pPr marL="288000" lvl="1" indent="0">
              <a:buNone/>
            </a:pPr>
            <a:r>
              <a:rPr lang="nl-BE" sz="1800" dirty="0"/>
              <a:t>Modeldocumenten keuringsrapport en verbrandingsattest op </a:t>
            </a:r>
            <a:r>
              <a:rPr lang="nl-BE" sz="1800" dirty="0">
                <a:hlinkClick r:id="rId2"/>
              </a:rPr>
              <a:t>https://www.vlaanderen.be/informatie-voor-de-technicus-vloeibare-technicus-gasvormige-brandstof-en-technicus-verwarmingsaudit-cv-ketel</a:t>
            </a:r>
            <a:r>
              <a:rPr lang="nl-BE" sz="1800" dirty="0"/>
              <a:t>  </a:t>
            </a:r>
          </a:p>
          <a:p>
            <a:endParaRPr lang="nl-BE" dirty="0"/>
          </a:p>
          <a:p>
            <a:pPr lvl="2"/>
            <a:endParaRPr lang="nl-BE" sz="1800" dirty="0"/>
          </a:p>
          <a:p>
            <a:pPr lvl="1"/>
            <a:endParaRPr lang="nl-BE" dirty="0"/>
          </a:p>
          <a:p>
            <a:pPr lvl="1"/>
            <a:endParaRPr lang="nl-BE" sz="2000" b="1" dirty="0"/>
          </a:p>
          <a:p>
            <a:endParaRPr lang="nl-BE" sz="2000" dirty="0"/>
          </a:p>
        </p:txBody>
      </p:sp>
      <p:sp>
        <p:nvSpPr>
          <p:cNvPr id="4" name="Rechthoek 3"/>
          <p:cNvSpPr/>
          <p:nvPr/>
        </p:nvSpPr>
        <p:spPr>
          <a:xfrm>
            <a:off x="1" y="4212771"/>
            <a:ext cx="9143999" cy="26579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8288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Wingdings" panose="05000000000000000000" pitchFamily="2" charset="2"/>
              </a:rPr>
              <a:t>Na onderhoud: reinigings- en verbrandingsattest 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Wingdings" panose="05000000000000000000" pitchFamily="2" charset="2"/>
              </a:rPr>
              <a:t>afleveren aan </a:t>
            </a:r>
            <a: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Wingdings" panose="05000000000000000000" pitchFamily="2" charset="2"/>
              </a:rPr>
              <a:t>gebruiker:</a:t>
            </a:r>
          </a:p>
          <a:p>
            <a:pPr marL="268288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  <a:sym typeface="Wingdings" panose="05000000000000000000" pitchFamily="2" charset="2"/>
            </a:endParaRPr>
          </a:p>
          <a:p>
            <a:pPr marL="268288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à"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Wingdings" panose="05000000000000000000" pitchFamily="2" charset="2"/>
              </a:rPr>
              <a:t>Volledig en correct invullen</a:t>
            </a:r>
          </a:p>
          <a:p>
            <a:pPr marL="268288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à"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Wingdings" panose="05000000000000000000" pitchFamily="2" charset="2"/>
              </a:rPr>
              <a:t>Duidelijk vermelden of het toestel goed en/of veilig werkt</a:t>
            </a:r>
          </a:p>
          <a:p>
            <a:pPr marL="725488" marR="0" lvl="6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à"/>
              <a:tabLst/>
              <a:defRPr/>
            </a:pPr>
            <a:r>
              <a:rPr kumimoji="0" lang="nl-B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Wingdings" panose="05000000000000000000" pitchFamily="2" charset="2"/>
              </a:rPr>
              <a:t>Zoniet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Wingdings" panose="05000000000000000000" pitchFamily="2" charset="2"/>
              </a:rPr>
              <a:t>: eigenaar en/of gebruiker moet binnen 3 maanden tekortkomingen (laten) wegwerken, gevolgd door nieuw onderhoud</a:t>
            </a:r>
          </a:p>
          <a:p>
            <a:pPr marL="268288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à"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Wingdings" panose="05000000000000000000" pitchFamily="2" charset="2"/>
              </a:rPr>
              <a:t>Zelf ondertekenen en duplicaat minstens één jaar bewaren</a:t>
            </a:r>
          </a:p>
          <a:p>
            <a:pPr marL="268288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à"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Wingdings" panose="05000000000000000000" pitchFamily="2" charset="2"/>
              </a:rPr>
              <a:t>Laten ondertekenen door gebruiker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A3D9F23-A668-4337-B70B-73D165138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3F6C6-2226-4286-8995-C42CB1E7C290}" type="slidenum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srgbClr val="9B9B9B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212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1641057" y="2924353"/>
            <a:ext cx="5700023" cy="627555"/>
          </a:xfrm>
        </p:spPr>
        <p:txBody>
          <a:bodyPr/>
          <a:lstStyle/>
          <a:p>
            <a:r>
              <a:rPr lang="nl-BE" sz="4400" dirty="0"/>
              <a:t>Verwarmingsaudit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3267E489-A091-4819-BFAE-1CB24A398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49CDD0-7D77-4D23-9A27-F361E39BA472}" type="datetime1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25/09/2023</a:t>
            </a:fld>
            <a:r>
              <a:rPr kumimoji="0" lang="nl-BE" sz="900" b="0" i="0" u="none" strike="noStrike" kern="1200" cap="none" spc="0" normalizeH="0" baseline="0" noProof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 </a:t>
            </a:r>
            <a:r>
              <a:rPr kumimoji="0" lang="nl-BE" sz="900" b="1" i="0" u="none" strike="noStrike" kern="1200" cap="none" spc="0" normalizeH="0" baseline="0" noProof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│</a:t>
            </a:r>
            <a:fld id="{B263F6C6-2226-4286-8995-C42CB1E7C290}" type="slidenum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srgbClr val="9B9B9B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977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5286" y="91775"/>
            <a:ext cx="7416000" cy="1116000"/>
          </a:xfrm>
        </p:spPr>
        <p:txBody>
          <a:bodyPr/>
          <a:lstStyle/>
          <a:p>
            <a:r>
              <a:rPr lang="nl-NL" dirty="0"/>
              <a:t>Verwarmingsaudit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sz="quarter" idx="13"/>
          </p:nvPr>
        </p:nvSpPr>
        <p:spPr>
          <a:xfrm>
            <a:off x="735286" y="1543764"/>
            <a:ext cx="7416256" cy="4098925"/>
          </a:xfrm>
        </p:spPr>
        <p:txBody>
          <a:bodyPr/>
          <a:lstStyle/>
          <a:p>
            <a:r>
              <a:rPr lang="nl-BE" sz="2000" dirty="0"/>
              <a:t>Doel van de verwarmingsaudit</a:t>
            </a:r>
          </a:p>
          <a:p>
            <a:pPr lvl="1"/>
            <a:r>
              <a:rPr lang="nl-BE" sz="2000" dirty="0"/>
              <a:t>Installatierendement berekenen en energiebesparende maatregelen voorstellen aan eigenaar</a:t>
            </a:r>
          </a:p>
          <a:p>
            <a:pPr lvl="2"/>
            <a:r>
              <a:rPr lang="nl-BE" sz="1800" dirty="0"/>
              <a:t>Installatierendement is niet hetzelfde als verbrandingsrendement</a:t>
            </a:r>
          </a:p>
          <a:p>
            <a:pPr lvl="2"/>
            <a:r>
              <a:rPr lang="nl-BE" sz="1800" dirty="0"/>
              <a:t>Energiebesparende maatregelen voorstellen</a:t>
            </a:r>
          </a:p>
          <a:p>
            <a:pPr lvl="3"/>
            <a:r>
              <a:rPr lang="nl-BE" sz="1800" dirty="0"/>
              <a:t>Instellen dag/nachtregeling</a:t>
            </a:r>
          </a:p>
          <a:p>
            <a:pPr lvl="3"/>
            <a:r>
              <a:rPr lang="nl-BE" sz="1800" dirty="0"/>
              <a:t>Kamerthermostaat vervangen door buitenvoeler</a:t>
            </a:r>
          </a:p>
          <a:p>
            <a:pPr lvl="3"/>
            <a:r>
              <a:rPr lang="nl-BE" sz="1800" dirty="0"/>
              <a:t>Isolatie leidingen</a:t>
            </a:r>
          </a:p>
          <a:p>
            <a:pPr lvl="3"/>
            <a:r>
              <a:rPr lang="nl-BE" sz="1800" dirty="0"/>
              <a:t>Voorstel nieuwe ketel</a:t>
            </a:r>
          </a:p>
          <a:p>
            <a:pPr lvl="3"/>
            <a:r>
              <a:rPr lang="nl-BE" sz="1800" dirty="0"/>
              <a:t>…</a:t>
            </a:r>
          </a:p>
          <a:p>
            <a:pPr marL="864000" lvl="3" indent="0">
              <a:buNone/>
            </a:pPr>
            <a:r>
              <a:rPr lang="nl-BE" sz="1800" b="1" dirty="0"/>
              <a:t>Advies is niet bindend!</a:t>
            </a:r>
          </a:p>
          <a:p>
            <a:pPr lvl="2"/>
            <a:r>
              <a:rPr lang="nl-BE" sz="1800" dirty="0"/>
              <a:t>Voorstel op basis van</a:t>
            </a:r>
          </a:p>
          <a:p>
            <a:pPr lvl="3"/>
            <a:r>
              <a:rPr lang="nl-BE" sz="1800" dirty="0"/>
              <a:t>Verbruik (factuur, meterstand, energieteller….)</a:t>
            </a:r>
          </a:p>
          <a:p>
            <a:pPr lvl="4"/>
            <a:r>
              <a:rPr lang="nl-BE" sz="1800" dirty="0"/>
              <a:t>Indien niet aanwezig: gedurende een jaar monitoren of</a:t>
            </a:r>
          </a:p>
          <a:p>
            <a:pPr lvl="4"/>
            <a:r>
              <a:rPr lang="nl-BE" sz="1800" dirty="0"/>
              <a:t>Indien </a:t>
            </a:r>
            <a:r>
              <a:rPr lang="nl-BE" sz="1800" dirty="0" err="1"/>
              <a:t>P</a:t>
            </a:r>
            <a:r>
              <a:rPr lang="nl-BE" sz="1800" baseline="-25000" dirty="0" err="1"/>
              <a:t>n</a:t>
            </a:r>
            <a:r>
              <a:rPr lang="nl-BE" sz="1800" spc="20" dirty="0">
                <a:solidFill>
                  <a:srgbClr val="585858"/>
                </a:solidFill>
                <a:latin typeface="Calibri"/>
                <a:cs typeface="Calibri"/>
              </a:rPr>
              <a:t> &lt; 100 kW : belastinggraad </a:t>
            </a:r>
            <a:r>
              <a:rPr lang="nl-BE" sz="1800" b="1" spc="20" dirty="0">
                <a:solidFill>
                  <a:srgbClr val="585858"/>
                </a:solidFill>
                <a:latin typeface="Calibri"/>
                <a:cs typeface="Calibri"/>
              </a:rPr>
              <a:t>b[%] </a:t>
            </a:r>
            <a:r>
              <a:rPr lang="nl-BE" sz="1800" spc="20" dirty="0">
                <a:solidFill>
                  <a:srgbClr val="585858"/>
                </a:solidFill>
                <a:latin typeface="Calibri"/>
                <a:cs typeface="Calibri"/>
              </a:rPr>
              <a:t>= 10 %</a:t>
            </a:r>
            <a:endParaRPr lang="nl-BE" sz="1800" dirty="0"/>
          </a:p>
          <a:p>
            <a:pPr lvl="3"/>
            <a:r>
              <a:rPr lang="nl-BE" sz="1800" dirty="0"/>
              <a:t>Gebruik (sanitair warm water, aantal personen etc.)</a:t>
            </a:r>
          </a:p>
          <a:p>
            <a:pPr marL="864000" lvl="3" indent="0">
              <a:buNone/>
            </a:pPr>
            <a:endParaRPr lang="nl-BE" sz="18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7346E44-7DAE-4B8D-8F7F-01BCCDD36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3F6C6-2226-4286-8995-C42CB1E7C290}" type="slidenum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srgbClr val="9B9B9B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5000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Verplichtingen technicus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sz="quarter" idx="13"/>
          </p:nvPr>
        </p:nvSpPr>
        <p:spPr>
          <a:xfrm>
            <a:off x="970960" y="1282046"/>
            <a:ext cx="8069345" cy="4507568"/>
          </a:xfrm>
        </p:spPr>
        <p:txBody>
          <a:bodyPr/>
          <a:lstStyle/>
          <a:p>
            <a:pPr lvl="2"/>
            <a:endParaRPr lang="nl-BE" sz="1200" dirty="0"/>
          </a:p>
          <a:p>
            <a:r>
              <a:rPr lang="nl-BE" sz="2800" b="1" i="0" u="none" strike="noStrike" baseline="0" dirty="0">
                <a:solidFill>
                  <a:srgbClr val="C73B21"/>
                </a:solidFill>
                <a:latin typeface="Calibri" panose="020F0502020204030204" pitchFamily="34" charset="0"/>
              </a:rPr>
              <a:t>Huidige</a:t>
            </a:r>
            <a:r>
              <a:rPr lang="nl-BE" sz="2800" b="1" i="0" u="none" strike="noStrike" baseline="0" dirty="0">
                <a:solidFill>
                  <a:srgbClr val="0F5269"/>
                </a:solidFill>
                <a:latin typeface="Calibri" panose="020F0502020204030204" pitchFamily="34" charset="0"/>
              </a:rPr>
              <a:t> verplichtingen voor centrale stooktoestellen</a:t>
            </a:r>
          </a:p>
          <a:p>
            <a:pPr lvl="1"/>
            <a:r>
              <a:rPr lang="nl-NL" sz="2400" b="0" i="0" u="none" strike="noStrike" baseline="0" dirty="0">
                <a:solidFill>
                  <a:srgbClr val="0F5269"/>
                </a:solidFill>
                <a:latin typeface="Calibri" panose="020F0502020204030204" pitchFamily="34" charset="0"/>
              </a:rPr>
              <a:t>Melden plaatsen stookolieketels vanaf 2022 (geldt voor alle installateurs)</a:t>
            </a:r>
          </a:p>
          <a:p>
            <a:pPr lvl="1"/>
            <a:r>
              <a:rPr lang="nl-BE" sz="2400" b="0" i="0" u="none" strike="noStrike" baseline="0" dirty="0">
                <a:solidFill>
                  <a:srgbClr val="0F5269"/>
                </a:solidFill>
                <a:latin typeface="Calibri" panose="020F0502020204030204" pitchFamily="34" charset="0"/>
              </a:rPr>
              <a:t>Voldoen aan erkenningsvoorwaarden</a:t>
            </a:r>
          </a:p>
          <a:p>
            <a:pPr lvl="1"/>
            <a:r>
              <a:rPr lang="nl-NL" sz="2400" b="0" i="0" u="none" strike="noStrike" baseline="0" dirty="0">
                <a:solidFill>
                  <a:srgbClr val="0F5269"/>
                </a:solidFill>
                <a:latin typeface="Calibri" panose="020F0502020204030204" pitchFamily="34" charset="0"/>
              </a:rPr>
              <a:t>Correcte uitvoer van keuring, onderhoud, audit</a:t>
            </a:r>
          </a:p>
          <a:p>
            <a:pPr marL="288000" lvl="1" indent="0">
              <a:buNone/>
            </a:pPr>
            <a:endParaRPr lang="nl-BE" sz="28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39F6EAB-5C53-4864-A633-771329DE3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3F6C6-2226-4286-8995-C42CB1E7C290}" type="slidenum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srgbClr val="9B9B9B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30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8032" y="74522"/>
            <a:ext cx="8020525" cy="1116000"/>
          </a:xfrm>
        </p:spPr>
        <p:txBody>
          <a:bodyPr/>
          <a:lstStyle/>
          <a:p>
            <a:r>
              <a:rPr lang="nl-NL" dirty="0"/>
              <a:t>Verwarmingsaudit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sz="quarter" idx="13"/>
          </p:nvPr>
        </p:nvSpPr>
        <p:spPr>
          <a:xfrm>
            <a:off x="787046" y="845300"/>
            <a:ext cx="7416256" cy="4098925"/>
          </a:xfrm>
        </p:spPr>
        <p:txBody>
          <a:bodyPr/>
          <a:lstStyle/>
          <a:p>
            <a:r>
              <a:rPr lang="nl-BE" sz="2000" dirty="0"/>
              <a:t>Periodieke verwarmingsaudit		(art. 14)</a:t>
            </a:r>
          </a:p>
          <a:p>
            <a:pPr lvl="1"/>
            <a:endParaRPr lang="nl-BE" sz="2000" dirty="0"/>
          </a:p>
          <a:p>
            <a:pPr lvl="1"/>
            <a:r>
              <a:rPr lang="nl-BE" sz="2000" dirty="0">
                <a:solidFill>
                  <a:schemeClr val="tx1"/>
                </a:solidFill>
              </a:rPr>
              <a:t>Door technicus verwarmingsaudit (aparte erkenning) indien:</a:t>
            </a:r>
          </a:p>
          <a:p>
            <a:pPr lvl="2"/>
            <a:r>
              <a:rPr lang="nl-BE" sz="1800" dirty="0">
                <a:solidFill>
                  <a:schemeClr val="tx1"/>
                </a:solidFill>
              </a:rPr>
              <a:t>Meer dan 100 kW</a:t>
            </a:r>
          </a:p>
          <a:p>
            <a:pPr lvl="2"/>
            <a:r>
              <a:rPr lang="nl-BE" sz="1800" dirty="0">
                <a:solidFill>
                  <a:schemeClr val="tx1"/>
                </a:solidFill>
              </a:rPr>
              <a:t>Meerdere ketels op één circuit (bv. cascadeschakeling)</a:t>
            </a:r>
          </a:p>
          <a:p>
            <a:pPr lvl="2"/>
            <a:r>
              <a:rPr lang="nl-BE" sz="1800" dirty="0">
                <a:solidFill>
                  <a:schemeClr val="tx1"/>
                </a:solidFill>
              </a:rPr>
              <a:t>Vaste brandstof</a:t>
            </a:r>
          </a:p>
          <a:p>
            <a:pPr marL="576000" lvl="2" indent="0">
              <a:buNone/>
            </a:pPr>
            <a:r>
              <a:rPr lang="nl-BE" sz="1800" dirty="0">
                <a:solidFill>
                  <a:schemeClr val="tx1"/>
                </a:solidFill>
              </a:rPr>
              <a:t>Gebruik van </a:t>
            </a:r>
            <a:r>
              <a:rPr lang="nl-BE" sz="1800" b="1" dirty="0">
                <a:solidFill>
                  <a:schemeClr val="tx1"/>
                </a:solidFill>
              </a:rPr>
              <a:t>H100-software</a:t>
            </a:r>
            <a:r>
              <a:rPr lang="nl-BE" sz="1800" dirty="0">
                <a:solidFill>
                  <a:schemeClr val="tx1"/>
                </a:solidFill>
              </a:rPr>
              <a:t> (login en paswoord vereist)</a:t>
            </a:r>
          </a:p>
          <a:p>
            <a:pPr marL="576000" lvl="2" indent="0">
              <a:buNone/>
            </a:pPr>
            <a:endParaRPr lang="nl-BE" sz="2000" dirty="0"/>
          </a:p>
          <a:p>
            <a:pPr lvl="1"/>
            <a:r>
              <a:rPr lang="nl-BE" sz="2000" dirty="0"/>
              <a:t>Alle andere gevallen (vanaf 20 kW)</a:t>
            </a:r>
          </a:p>
          <a:p>
            <a:pPr lvl="2"/>
            <a:r>
              <a:rPr lang="nl-BE" sz="1800" dirty="0"/>
              <a:t>Technicus gasvormige brandstof (gasketels)</a:t>
            </a:r>
          </a:p>
          <a:p>
            <a:pPr marL="576000" lvl="2" indent="0">
              <a:buNone/>
            </a:pPr>
            <a:endParaRPr lang="nl-BE" sz="1800" dirty="0"/>
          </a:p>
          <a:p>
            <a:pPr marL="576000" lvl="2" indent="0">
              <a:buNone/>
            </a:pPr>
            <a:r>
              <a:rPr lang="nl-BE" sz="1800" dirty="0"/>
              <a:t>Gebruik van: </a:t>
            </a:r>
          </a:p>
          <a:p>
            <a:pPr lvl="2"/>
            <a:r>
              <a:rPr lang="nl-BE" sz="1800" dirty="0"/>
              <a:t>rekenblad (geen login vereist) </a:t>
            </a:r>
            <a:endParaRPr lang="nl-BE" dirty="0"/>
          </a:p>
          <a:p>
            <a:pPr lvl="2"/>
            <a:r>
              <a:rPr lang="nl-BE" sz="1800" dirty="0" err="1"/>
              <a:t>webtoepassing</a:t>
            </a:r>
            <a:r>
              <a:rPr lang="nl-BE" sz="1800" dirty="0"/>
              <a:t> Centrale Verwarming</a:t>
            </a:r>
          </a:p>
          <a:p>
            <a:pPr lvl="2"/>
            <a:r>
              <a:rPr lang="nl-BE" sz="1800" dirty="0"/>
              <a:t>Schuiflat of formularium en rekenmachine</a:t>
            </a:r>
          </a:p>
          <a:p>
            <a:pPr marL="576000" lvl="2" indent="0">
              <a:buNone/>
            </a:pPr>
            <a:endParaRPr lang="nl-BE" sz="1800" dirty="0"/>
          </a:p>
          <a:p>
            <a:pPr lvl="2"/>
            <a:endParaRPr lang="nl-BE" sz="18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0681989-593D-4DA9-AD63-E5F3C04AD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3F6C6-2226-4286-8995-C42CB1E7C290}" type="slidenum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srgbClr val="9B9B9B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583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Overzicht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2"/>
            <a:endParaRPr lang="nl-BE" sz="1200" dirty="0"/>
          </a:p>
          <a:p>
            <a:pPr lvl="2"/>
            <a:endParaRPr lang="nl-BE" sz="1600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-1" y="1493241"/>
          <a:ext cx="9144001" cy="34289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1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</a:rPr>
                        <a:t>Wat</a:t>
                      </a:r>
                      <a:endParaRPr lang="nl-BE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</a:rPr>
                        <a:t>Verplichting voor</a:t>
                      </a:r>
                      <a:endParaRPr lang="nl-BE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</a:rPr>
                        <a:t>Brandstof</a:t>
                      </a:r>
                      <a:endParaRPr lang="nl-BE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</a:rPr>
                        <a:t>Aantal ketels</a:t>
                      </a:r>
                      <a:endParaRPr lang="nl-BE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</a:rPr>
                        <a:t>Vermogen</a:t>
                      </a:r>
                      <a:endParaRPr lang="nl-BE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</a:rPr>
                        <a:t>Wanneer</a:t>
                      </a:r>
                      <a:endParaRPr lang="nl-BE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</a:rPr>
                        <a:t>Wie</a:t>
                      </a:r>
                      <a:endParaRPr lang="nl-BE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</a:rPr>
                        <a:t>Attest / Rapport</a:t>
                      </a:r>
                      <a:endParaRPr lang="nl-BE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</a:rPr>
                        <a:t>Verwarmingsaudit</a:t>
                      </a:r>
                      <a:endParaRPr lang="nl-BE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vert="vert270" anchor="ctr"/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effectLst/>
                        </a:rPr>
                        <a:t>Eigenaar (verhuurder)</a:t>
                      </a:r>
                      <a:endParaRPr lang="nl-BE" sz="14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effectLst/>
                        </a:rPr>
                        <a:t>Gasvormige brandstof </a:t>
                      </a:r>
                      <a:endParaRPr lang="nl-BE" sz="14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</a:rPr>
                        <a:t>Eén </a:t>
                      </a:r>
                      <a:endParaRPr lang="nl-BE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</a:rPr>
                        <a:t>Vanaf 20 kW tot en met 100 kW</a:t>
                      </a:r>
                      <a:endParaRPr lang="nl-BE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</a:rPr>
                        <a:t>Samen met de eerste onderhoudsbeurt nadat het toestel vijf jaar is geworden en nadien vijfjaarlijks </a:t>
                      </a:r>
                      <a:endParaRPr lang="nl-BE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</a:rPr>
                        <a:t>Erkende technicus gasvormige brandstof</a:t>
                      </a:r>
                      <a:endParaRPr lang="nl-BE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Verwarmingsauditrapport</a:t>
                      </a:r>
                      <a:endParaRPr lang="nl-BE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vert="vert27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150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150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5749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</a:rPr>
                        <a:t>Gasvormige brandstof</a:t>
                      </a:r>
                      <a:endParaRPr lang="nl-BE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</a:rPr>
                        <a:t>Eén</a:t>
                      </a:r>
                      <a:endParaRPr lang="nl-BE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effectLst/>
                        </a:rPr>
                        <a:t>Meer dan </a:t>
                      </a:r>
                      <a:endParaRPr lang="nl-BE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effectLst/>
                        </a:rPr>
                        <a:t>100 kW</a:t>
                      </a:r>
                      <a:endParaRPr lang="nl-BE" sz="14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</a:rPr>
                        <a:t>Vierjaarlijks </a:t>
                      </a:r>
                      <a:endParaRPr lang="nl-BE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</a:rPr>
                        <a:t>Erkende technicus verwarmingsaudit</a:t>
                      </a:r>
                      <a:endParaRPr lang="nl-BE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5749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7150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</a:rPr>
                        <a:t>Gasvormige brandstof</a:t>
                      </a:r>
                      <a:endParaRPr lang="nl-BE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effectLst/>
                        </a:rPr>
                        <a:t>Meerdere </a:t>
                      </a:r>
                      <a:endParaRPr lang="nl-BE" sz="14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effectLst/>
                        </a:rPr>
                        <a:t>Alle</a:t>
                      </a:r>
                      <a:endParaRPr lang="nl-BE" sz="14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</a:rPr>
                        <a:t>Afhankelijk van het vermogen</a:t>
                      </a:r>
                      <a:endParaRPr lang="nl-BE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496" marR="51496" marT="0" marB="0" anchor="ctr"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3A86FB2-D0A2-412D-BEFC-1FEA9DD5D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3F6C6-2226-4286-8995-C42CB1E7C290}" type="slidenum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srgbClr val="9B9B9B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314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7829" y="574854"/>
            <a:ext cx="8196942" cy="1116000"/>
          </a:xfrm>
        </p:spPr>
        <p:txBody>
          <a:bodyPr/>
          <a:lstStyle/>
          <a:p>
            <a:r>
              <a:rPr lang="nl-NL" dirty="0"/>
              <a:t>Verwarmingsaudit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72160" y="1406267"/>
            <a:ext cx="8067040" cy="4657076"/>
          </a:xfrm>
        </p:spPr>
        <p:txBody>
          <a:bodyPr/>
          <a:lstStyle/>
          <a:p>
            <a:pPr>
              <a:buNone/>
            </a:pPr>
            <a:endParaRPr lang="nl-BE" sz="2400" dirty="0"/>
          </a:p>
        </p:txBody>
      </p:sp>
      <p:sp>
        <p:nvSpPr>
          <p:cNvPr id="4" name="Rechthoek 3"/>
          <p:cNvSpPr/>
          <p:nvPr/>
        </p:nvSpPr>
        <p:spPr>
          <a:xfrm>
            <a:off x="1" y="2939142"/>
            <a:ext cx="9143999" cy="26579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8288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Wingdings" panose="05000000000000000000" pitchFamily="2" charset="2"/>
              </a:rPr>
              <a:t>Na verwarmingsaudit: verwarmingsauditrapport 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Wingdings" panose="05000000000000000000" pitchFamily="2" charset="2"/>
              </a:rPr>
              <a:t>afleveren aan </a:t>
            </a:r>
            <a: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Wingdings" panose="05000000000000000000" pitchFamily="2" charset="2"/>
              </a:rPr>
              <a:t>eigenaar:</a:t>
            </a:r>
          </a:p>
          <a:p>
            <a:pPr marL="268288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  <a:sym typeface="Wingdings" panose="05000000000000000000" pitchFamily="2" charset="2"/>
            </a:endParaRPr>
          </a:p>
          <a:p>
            <a:pPr marL="268288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à"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Wingdings" panose="05000000000000000000" pitchFamily="2" charset="2"/>
              </a:rPr>
              <a:t>Volledig en correct invullen</a:t>
            </a:r>
          </a:p>
          <a:p>
            <a:pPr marL="268288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à"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Wingdings" panose="05000000000000000000" pitchFamily="2" charset="2"/>
              </a:rPr>
              <a:t>Eigenaar inlichten over energiebesparende maatregelen</a:t>
            </a:r>
          </a:p>
          <a:p>
            <a:pPr marL="268288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à"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Wingdings" panose="05000000000000000000" pitchFamily="2" charset="2"/>
              </a:rPr>
              <a:t>Laten ondertekenen door eigenaar</a:t>
            </a:r>
          </a:p>
          <a:p>
            <a:pPr marL="268288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à"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Wingdings" panose="05000000000000000000" pitchFamily="2" charset="2"/>
              </a:rPr>
              <a:t>Zelf ondertekenen en duplicaat minstens één jaar bewaren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8D3D997-1EE1-4FCE-889F-5B2596005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900" b="0" i="0" u="none" strike="noStrike" kern="1200" cap="none" spc="0" normalizeH="0" baseline="0" noProof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versie mei 2015</a:t>
            </a:r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srgbClr val="9B9B9B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41453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12742" y="1234911"/>
            <a:ext cx="8239027" cy="3321575"/>
          </a:xfrm>
        </p:spPr>
        <p:txBody>
          <a:bodyPr/>
          <a:lstStyle/>
          <a:p>
            <a:r>
              <a:rPr lang="nl-BE" sz="4400" dirty="0" err="1"/>
              <a:t>Webtoepassing</a:t>
            </a:r>
            <a:r>
              <a:rPr lang="nl-BE" sz="4400" dirty="0"/>
              <a:t> voor registratie van:</a:t>
            </a:r>
            <a:br>
              <a:rPr lang="nl-BE" sz="4400" dirty="0"/>
            </a:br>
            <a:r>
              <a:rPr lang="nl-BE" sz="4400" dirty="0"/>
              <a:t>- keuringsattest</a:t>
            </a:r>
            <a:br>
              <a:rPr lang="nl-BE" sz="4400" dirty="0"/>
            </a:br>
            <a:r>
              <a:rPr lang="nl-BE" sz="4400" dirty="0"/>
              <a:t>- onderhoudsattest</a:t>
            </a:r>
            <a:br>
              <a:rPr lang="nl-BE" sz="4400" dirty="0"/>
            </a:br>
            <a:r>
              <a:rPr lang="nl-BE" sz="4400" dirty="0"/>
              <a:t>- </a:t>
            </a:r>
            <a:r>
              <a:rPr lang="nl-BE" sz="4400" dirty="0" err="1"/>
              <a:t>reinigingstattest</a:t>
            </a:r>
            <a:endParaRPr lang="nl-BE" sz="4400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9C42873A-32DF-4670-9719-D3EFC39C3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49CDD0-7D77-4D23-9A27-F361E39BA472}" type="datetime1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25/09/2023</a:t>
            </a:fld>
            <a:r>
              <a:rPr kumimoji="0" lang="nl-BE" sz="900" b="0" i="0" u="none" strike="noStrike" kern="1200" cap="none" spc="0" normalizeH="0" baseline="0" noProof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 </a:t>
            </a:r>
            <a:r>
              <a:rPr kumimoji="0" lang="nl-BE" sz="900" b="1" i="0" u="none" strike="noStrike" kern="1200" cap="none" spc="0" normalizeH="0" baseline="0" noProof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│</a:t>
            </a:r>
            <a:fld id="{B263F6C6-2226-4286-8995-C42CB1E7C290}" type="slidenum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srgbClr val="9B9B9B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4803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DEB1B2-2BFD-4F93-88D6-8123800E0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228600"/>
            <a:ext cx="7867154" cy="737394"/>
          </a:xfrm>
        </p:spPr>
        <p:txBody>
          <a:bodyPr/>
          <a:lstStyle/>
          <a:p>
            <a:r>
              <a:rPr lang="nl-BE" sz="2800" dirty="0"/>
              <a:t>Registreren en meldingen via </a:t>
            </a:r>
            <a:r>
              <a:rPr lang="nl-BE" sz="2800" dirty="0" err="1"/>
              <a:t>webtoepassing</a:t>
            </a:r>
            <a:r>
              <a:rPr lang="nl-BE" sz="2800" dirty="0"/>
              <a:t> VEKA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53483D-D038-425F-A617-88DD804BF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646" y="836712"/>
            <a:ext cx="7867154" cy="5360888"/>
          </a:xfrm>
        </p:spPr>
        <p:txBody>
          <a:bodyPr/>
          <a:lstStyle/>
          <a:p>
            <a:pPr marL="0" indent="0">
              <a:buNone/>
            </a:pPr>
            <a:r>
              <a:rPr lang="nl-NL" sz="2400" dirty="0"/>
              <a:t>1- Registratie technicus (sinds 1 sept 2022)</a:t>
            </a:r>
          </a:p>
          <a:p>
            <a:r>
              <a:rPr lang="nl-NL" sz="2400" dirty="0"/>
              <a:t>Éénmalig, na opleiding </a:t>
            </a:r>
          </a:p>
          <a:p>
            <a:r>
              <a:rPr lang="nl-NL" sz="2400" dirty="0"/>
              <a:t>Geen registratie =&gt; geen erkenning</a:t>
            </a:r>
          </a:p>
          <a:p>
            <a:r>
              <a:rPr lang="nl-NL" sz="2400" dirty="0"/>
              <a:t>zie ook </a:t>
            </a:r>
          </a:p>
          <a:p>
            <a:pPr lvl="1"/>
            <a:r>
              <a:rPr lang="nl-NL" sz="2000" dirty="0"/>
              <a:t>mail bij inschrijving van de opleiding</a:t>
            </a:r>
          </a:p>
          <a:p>
            <a:pPr lvl="1"/>
            <a:r>
              <a:rPr lang="nl-NL" sz="2000" dirty="0"/>
              <a:t>Link op website O&amp;T</a:t>
            </a:r>
          </a:p>
          <a:p>
            <a:endParaRPr lang="nl-NL" sz="2400" dirty="0"/>
          </a:p>
          <a:p>
            <a:endParaRPr lang="nl-NL" sz="28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E260C6C-8B86-46C9-9EEF-139ED6C38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Opleiding en techniek vzw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CBBA2EF-AA44-40FF-965E-314AFCC84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4BA67-4B83-49A3-BBE8-36FCCF3C4A37}" type="slidenum">
              <a:rPr lang="nl-NL" altLang="nl-BE" smtClean="0"/>
              <a:pPr>
                <a:defRPr/>
              </a:pPr>
              <a:t>24</a:t>
            </a:fld>
            <a:endParaRPr lang="nl-NL" alt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B8B2D79-FFD9-B003-C753-635BA6C26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40437">
            <a:off x="3198914" y="3696452"/>
            <a:ext cx="4206367" cy="2203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73E73E6-1644-8966-0A3D-FB28E80AB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973" y="1912528"/>
            <a:ext cx="4672352" cy="41087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A8057094-9266-73F3-EA3A-2FC6325C87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9012" y="3198617"/>
            <a:ext cx="4090916" cy="31409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0258133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EEAD59-9901-FC87-98CD-6F5375175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646" y="836712"/>
            <a:ext cx="7867154" cy="536088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nl-NL" sz="2400" dirty="0"/>
              <a:t>2- Melding van uitgevoerde keuring of onderhoud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nl-NL" dirty="0"/>
              <a:t>Verplicht vanaf 1 januari 2023 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nl-NL" sz="1600" dirty="0"/>
              <a:t>Door Technicus  of  “derde”+ te valideren door Technicus 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nl-NL" sz="1600" dirty="0"/>
              <a:t>Binnen de dertig dagen na activiteit (overgangsperiode: zie verder)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nl-NL" dirty="0"/>
              <a:t>Mail van de Vlaamse Overheid naar alle technici  (</a:t>
            </a:r>
            <a:r>
              <a:rPr lang="nl-NL" dirty="0" err="1"/>
              <a:t>dd</a:t>
            </a:r>
            <a:r>
              <a:rPr lang="nl-NL" dirty="0"/>
              <a:t> 18 nov 2022)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nl-NL" sz="1600" dirty="0"/>
              <a:t>Opleiding via Techlink of Bouwunie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nl-NL" dirty="0"/>
              <a:t>Niet verplicht om attesten op te laden, wel gegevens van stooktoestel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nl-NL" sz="1600" dirty="0"/>
              <a:t>Mogelijk maken voor sensibilisering en controle van eigenaar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nl-BE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nl-BE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nl-BE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4EC8998-11AA-7BEE-8366-27079C595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Opleiding en techniek vzw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92DA92F-7371-F8E6-8C30-2B22F09E2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4BA67-4B83-49A3-BBE8-36FCCF3C4A37}" type="slidenum">
              <a:rPr lang="nl-NL" altLang="nl-BE" smtClean="0"/>
              <a:pPr>
                <a:defRPr/>
              </a:pPr>
              <a:t>25</a:t>
            </a:fld>
            <a:endParaRPr lang="nl-NL" altLang="nl-B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45E56EEE-D56C-AD33-A979-54EC7A2F5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228600"/>
            <a:ext cx="7867154" cy="737394"/>
          </a:xfrm>
        </p:spPr>
        <p:txBody>
          <a:bodyPr/>
          <a:lstStyle/>
          <a:p>
            <a:r>
              <a:rPr lang="nl-BE" sz="2800" dirty="0"/>
              <a:t>Registreren en meldingen via </a:t>
            </a:r>
            <a:r>
              <a:rPr lang="nl-BE" sz="2800" dirty="0" err="1"/>
              <a:t>webtoepassing</a:t>
            </a:r>
            <a:r>
              <a:rPr lang="nl-BE" sz="2800" dirty="0"/>
              <a:t> VEKA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99D4D10C-909F-BA3C-B7AD-B024760CE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028" y="4864507"/>
            <a:ext cx="4558892" cy="19412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D4C753C3-9F20-10CF-283C-226E004C7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46633">
            <a:off x="6656509" y="4239261"/>
            <a:ext cx="4183017" cy="19955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946015D-5F08-7D21-3AA1-13F572D6EE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22073">
            <a:off x="-530691" y="4041371"/>
            <a:ext cx="3870981" cy="2984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245779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05A292-F335-40FC-ED70-25A32D368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646" y="1124744"/>
            <a:ext cx="7867154" cy="5072856"/>
          </a:xfrm>
        </p:spPr>
        <p:txBody>
          <a:bodyPr/>
          <a:lstStyle/>
          <a:p>
            <a:r>
              <a:rPr lang="nl-NL" sz="2400" dirty="0"/>
              <a:t>3- Digitale uitwisseling met rookgasanalysetoestel</a:t>
            </a:r>
          </a:p>
          <a:p>
            <a:pPr lvl="1"/>
            <a:r>
              <a:rPr lang="nl-NL" sz="2000" dirty="0"/>
              <a:t>Vanaf 1 september 2023</a:t>
            </a:r>
          </a:p>
          <a:p>
            <a:pPr lvl="2"/>
            <a:r>
              <a:rPr lang="nl-NL" dirty="0"/>
              <a:t>Zie ook berichtgeving Bouwunie + Techlink</a:t>
            </a:r>
          </a:p>
          <a:p>
            <a:pPr lvl="1"/>
            <a:r>
              <a:rPr lang="nl-NL" sz="2000" dirty="0"/>
              <a:t>Belangrijk: overgangsperiode tot 1 september</a:t>
            </a:r>
          </a:p>
          <a:p>
            <a:pPr lvl="2"/>
            <a:r>
              <a:rPr lang="nl-NL" sz="1600" dirty="0"/>
              <a:t>Alle attesten opgemaakt vanaf 1 januari opladen naar website</a:t>
            </a:r>
          </a:p>
          <a:p>
            <a:pPr lvl="2"/>
            <a:endParaRPr lang="nl-NL" sz="1600" dirty="0"/>
          </a:p>
          <a:p>
            <a:pPr marL="457200" lvl="1" indent="0">
              <a:buNone/>
            </a:pPr>
            <a:endParaRPr lang="nl-NL" sz="2000" dirty="0"/>
          </a:p>
          <a:p>
            <a:r>
              <a:rPr lang="nl-NL" sz="2400" dirty="0"/>
              <a:t>4- Verwarmingsaudit stooktoestel kleiner dan 100 kW</a:t>
            </a:r>
          </a:p>
          <a:p>
            <a:pPr lvl="1"/>
            <a:r>
              <a:rPr lang="nl-NL" sz="2000" dirty="0"/>
              <a:t>Alle 5 jaar</a:t>
            </a:r>
          </a:p>
          <a:p>
            <a:pPr lvl="1"/>
            <a:r>
              <a:rPr lang="nl-NL" sz="2000" dirty="0"/>
              <a:t>Nog steeds verplicht (ook voor de opleiding)</a:t>
            </a:r>
          </a:p>
          <a:p>
            <a:pPr lvl="1"/>
            <a:endParaRPr lang="nl-NL" sz="2000" dirty="0"/>
          </a:p>
          <a:p>
            <a:pPr lvl="1"/>
            <a:endParaRPr lang="nl-NL" sz="1600" dirty="0"/>
          </a:p>
          <a:p>
            <a:endParaRPr lang="nl-BE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FE24AC9-C9BD-262D-917D-807E95BD1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Opleiding en techniek vzw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264EBA5-2C3A-2A21-0F10-B71FC5BD7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4BA67-4B83-49A3-BBE8-36FCCF3C4A37}" type="slidenum">
              <a:rPr lang="nl-NL" altLang="nl-BE" smtClean="0"/>
              <a:pPr>
                <a:defRPr/>
              </a:pPr>
              <a:t>26</a:t>
            </a:fld>
            <a:endParaRPr lang="nl-NL" altLang="nl-B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B1A0174-BD89-EFBC-BF97-3BC2057BB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228600"/>
            <a:ext cx="7867154" cy="737394"/>
          </a:xfrm>
        </p:spPr>
        <p:txBody>
          <a:bodyPr/>
          <a:lstStyle/>
          <a:p>
            <a:r>
              <a:rPr lang="nl-BE" sz="2800" dirty="0"/>
              <a:t>Registreren en meldingen via </a:t>
            </a:r>
            <a:r>
              <a:rPr lang="nl-BE" sz="2800" dirty="0" err="1"/>
              <a:t>webtoepassing</a:t>
            </a:r>
            <a:r>
              <a:rPr lang="nl-BE" sz="2800" dirty="0"/>
              <a:t> VEKA</a:t>
            </a:r>
          </a:p>
        </p:txBody>
      </p:sp>
    </p:spTree>
    <p:extLst>
      <p:ext uri="{BB962C8B-B14F-4D97-AF65-F5344CB8AC3E}">
        <p14:creationId xmlns:p14="http://schemas.microsoft.com/office/powerpoint/2010/main" val="3040023417"/>
      </p:ext>
    </p:extLst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05A292-F335-40FC-ED70-25A32D368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646" y="908720"/>
            <a:ext cx="7867154" cy="5288880"/>
          </a:xfrm>
        </p:spPr>
        <p:txBody>
          <a:bodyPr/>
          <a:lstStyle/>
          <a:p>
            <a:r>
              <a:rPr lang="nl-NL" sz="2400" dirty="0"/>
              <a:t>5- Toekomst?</a:t>
            </a:r>
          </a:p>
          <a:p>
            <a:pPr lvl="1"/>
            <a:r>
              <a:rPr lang="nl-NL" sz="2000" dirty="0"/>
              <a:t>Niet enkel </a:t>
            </a:r>
            <a:r>
              <a:rPr lang="nl-NL" sz="2000" dirty="0" err="1"/>
              <a:t>verbrandings</a:t>
            </a:r>
            <a:r>
              <a:rPr lang="nl-NL" sz="2000" dirty="0"/>
              <a:t>  rendementscontrole?</a:t>
            </a:r>
          </a:p>
          <a:p>
            <a:pPr lvl="2"/>
            <a:r>
              <a:rPr lang="nl-NL" sz="1600" dirty="0"/>
              <a:t>Rendement van de installatie?</a:t>
            </a:r>
          </a:p>
          <a:p>
            <a:pPr lvl="2"/>
            <a:r>
              <a:rPr lang="nl-NL" sz="1600" dirty="0"/>
              <a:t>Zie ook Brussel, Nederland, Duitsland …</a:t>
            </a:r>
            <a:endParaRPr lang="nl-NL" sz="2000" dirty="0"/>
          </a:p>
          <a:p>
            <a:r>
              <a:rPr lang="nl-NL" sz="2400" dirty="0"/>
              <a:t>6-Verantwoordelijkheid technicus</a:t>
            </a:r>
          </a:p>
          <a:p>
            <a:pPr lvl="1"/>
            <a:r>
              <a:rPr lang="nl-NL" sz="2000" dirty="0"/>
              <a:t>Rookgasafvoer en verbrandingsluchtaanvoer</a:t>
            </a:r>
          </a:p>
          <a:p>
            <a:pPr lvl="1"/>
            <a:endParaRPr lang="nl-NL" sz="2000" dirty="0"/>
          </a:p>
          <a:p>
            <a:pPr lvl="1"/>
            <a:endParaRPr lang="nl-NL" sz="2000" dirty="0"/>
          </a:p>
          <a:p>
            <a:pPr lvl="1"/>
            <a:endParaRPr lang="nl-NL" sz="1600" dirty="0"/>
          </a:p>
          <a:p>
            <a:endParaRPr lang="nl-BE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FE24AC9-C9BD-262D-917D-807E95BD1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Opleiding en techniek vzw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264EBA5-2C3A-2A21-0F10-B71FC5BD7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4BA67-4B83-49A3-BBE8-36FCCF3C4A37}" type="slidenum">
              <a:rPr lang="nl-NL" altLang="nl-BE" smtClean="0"/>
              <a:pPr>
                <a:defRPr/>
              </a:pPr>
              <a:t>27</a:t>
            </a:fld>
            <a:endParaRPr lang="nl-NL" altLang="nl-B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B1A0174-BD89-EFBC-BF97-3BC2057BB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228600"/>
            <a:ext cx="7867154" cy="737394"/>
          </a:xfrm>
        </p:spPr>
        <p:txBody>
          <a:bodyPr/>
          <a:lstStyle/>
          <a:p>
            <a:r>
              <a:rPr lang="nl-BE" sz="2800" dirty="0"/>
              <a:t>Registreren en meldingen via </a:t>
            </a:r>
            <a:r>
              <a:rPr lang="nl-BE" sz="2800" dirty="0" err="1"/>
              <a:t>webtoepassing</a:t>
            </a:r>
            <a:r>
              <a:rPr lang="nl-BE" sz="2800" dirty="0"/>
              <a:t> VEKA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1EBDECD-C448-F8A1-2DEA-3A340976B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82478">
            <a:off x="724058" y="5045693"/>
            <a:ext cx="3233456" cy="14204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C4EEBDA4-DF94-85B8-7137-0392C755C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48821">
            <a:off x="4699497" y="5580912"/>
            <a:ext cx="3957072" cy="14099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E191CBD-C59E-B26A-3757-FA057779B4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37242">
            <a:off x="1900050" y="3591155"/>
            <a:ext cx="5844060" cy="19091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3381581"/>
      </p:ext>
    </p:extLst>
  </p:cSld>
  <p:clrMapOvr>
    <a:masterClrMapping/>
  </p:clrMapOvr>
  <p:transition spd="slow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DEB1B2-2BFD-4F93-88D6-8123800E0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228600"/>
            <a:ext cx="7867154" cy="1143000"/>
          </a:xfrm>
        </p:spPr>
        <p:txBody>
          <a:bodyPr/>
          <a:lstStyle/>
          <a:p>
            <a:r>
              <a:rPr lang="nl-BE" dirty="0" err="1"/>
              <a:t>Webtoepassing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53483D-D038-425F-A617-88DD804BF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646" y="1671638"/>
            <a:ext cx="8324354" cy="4525962"/>
          </a:xfrm>
        </p:spPr>
        <p:txBody>
          <a:bodyPr/>
          <a:lstStyle/>
          <a:p>
            <a:pPr marL="0" indent="0">
              <a:buNone/>
            </a:pPr>
            <a:r>
              <a:rPr lang="nl-NL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Stap 1</a:t>
            </a:r>
          </a:p>
          <a:p>
            <a:pPr lvl="1"/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Erkend technicus registreert éénmalig op website</a:t>
            </a:r>
          </a:p>
          <a:p>
            <a:pPr lvl="2"/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Verplicht sinds 1 september 2022</a:t>
            </a:r>
          </a:p>
          <a:p>
            <a:pPr lvl="2"/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Zonder registratie: geen erkenning</a:t>
            </a:r>
          </a:p>
          <a:p>
            <a:pPr lvl="2"/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Ook nodig indien erkenning was vervallen (bv: te laat)</a:t>
            </a:r>
          </a:p>
          <a:p>
            <a:pPr lvl="1"/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Via het zelfbeheerloket ‘</a:t>
            </a:r>
            <a:r>
              <a:rPr lang="nl-NL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mijn VLAREL-erkenning</a:t>
            </a: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’ van het Departement Omgeving </a:t>
            </a:r>
          </a:p>
          <a:p>
            <a:pPr lvl="1"/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Aanmelden met </a:t>
            </a:r>
            <a:r>
              <a:rPr lang="nl-NL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eID</a:t>
            </a: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ITSME …</a:t>
            </a:r>
          </a:p>
          <a:p>
            <a:pPr marL="114300" indent="0">
              <a:buNone/>
            </a:pPr>
            <a:endParaRPr lang="nl-NL" sz="1800" dirty="0">
              <a:hlinkClick r:id="" action="ppaction://noaction"/>
            </a:endParaRPr>
          </a:p>
          <a:p>
            <a:pPr marL="114300" indent="0">
              <a:buNone/>
            </a:pPr>
            <a:r>
              <a:rPr lang="nl-NL" sz="1800" dirty="0">
                <a:hlinkClick r:id="" action="ppaction://noaction"/>
              </a:rPr>
              <a:t>https://www.vlaanderen.be/informatie-voor-de-technicus-vloeibare-technicus-gasvormige-brandstof-en-technicus-verwarmingsaudit-cv-ketel#erkenning</a:t>
            </a:r>
            <a:endParaRPr lang="nl-NL" sz="1800" dirty="0"/>
          </a:p>
          <a:p>
            <a:pPr marL="914400" lvl="2" indent="0">
              <a:buNone/>
            </a:pPr>
            <a:endParaRPr lang="nl-NL" dirty="0"/>
          </a:p>
          <a:p>
            <a:pPr marL="914400" lvl="2" indent="0">
              <a:buNone/>
            </a:pP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E260C6C-8B86-46C9-9EEF-139ED6C38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Opleiding en techniek vzw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CBBA2EF-AA44-40FF-965E-314AFCC84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4BA67-4B83-49A3-BBE8-36FCCF3C4A37}" type="slidenum">
              <a:rPr lang="nl-NL" altLang="nl-BE" smtClean="0"/>
              <a:pPr>
                <a:defRPr/>
              </a:pPr>
              <a:t>28</a:t>
            </a:fld>
            <a:endParaRPr lang="nl-NL" alt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715F295-2C23-814E-A7FA-FF716A0A4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304" y="404664"/>
            <a:ext cx="1557819" cy="158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0392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397B8CEF-6ACC-86D1-442B-DA3B64930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62" y="908720"/>
            <a:ext cx="8640960" cy="47883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ED763A3-BDBA-1898-C13D-48854B1C2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Opleiding en techniek vzw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0792425-B969-DF76-59C5-4869C3388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4BA67-4B83-49A3-BBE8-36FCCF3C4A37}" type="slidenum">
              <a:rPr lang="nl-NL" altLang="nl-BE" smtClean="0"/>
              <a:pPr>
                <a:defRPr/>
              </a:pPr>
              <a:t>29</a:t>
            </a:fld>
            <a:endParaRPr lang="nl-NL" altLang="nl-BE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2D872DE0-08A7-539D-26AD-C9312D2C7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7478" y="3904762"/>
            <a:ext cx="5391626" cy="29532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95224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Verplichtingen technicus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sz="quarter" idx="13"/>
          </p:nvPr>
        </p:nvSpPr>
        <p:spPr>
          <a:xfrm>
            <a:off x="989814" y="1282046"/>
            <a:ext cx="7927943" cy="4507568"/>
          </a:xfrm>
        </p:spPr>
        <p:txBody>
          <a:bodyPr/>
          <a:lstStyle/>
          <a:p>
            <a:pPr lvl="2"/>
            <a:endParaRPr lang="nl-BE" sz="1200" dirty="0"/>
          </a:p>
          <a:p>
            <a:pPr marL="288000" lvl="1">
              <a:buSzPct val="90000"/>
              <a:buBlip>
                <a:blip r:embed="rId2"/>
              </a:buBlip>
            </a:pPr>
            <a:r>
              <a:rPr lang="nl-BE" sz="2800" b="1" dirty="0">
                <a:solidFill>
                  <a:srgbClr val="C73B21"/>
                </a:solidFill>
                <a:latin typeface="Calibri" panose="020F0502020204030204" pitchFamily="34" charset="0"/>
              </a:rPr>
              <a:t>Nieuwe </a:t>
            </a:r>
            <a:r>
              <a:rPr lang="nl-BE" sz="2800" b="1" dirty="0">
                <a:solidFill>
                  <a:srgbClr val="0F5269"/>
                </a:solidFill>
                <a:latin typeface="Calibri" panose="020F0502020204030204" pitchFamily="34" charset="0"/>
              </a:rPr>
              <a:t>verplichting voor centrale stooktoestellen</a:t>
            </a:r>
          </a:p>
          <a:p>
            <a:pPr marL="576000" lvl="2" indent="0">
              <a:buNone/>
            </a:pPr>
            <a:endParaRPr lang="nl-BE" b="0" i="0" u="none" strike="noStrike" baseline="0" dirty="0">
              <a:solidFill>
                <a:srgbClr val="0F5269"/>
              </a:solidFill>
              <a:latin typeface="Calibri" panose="020F0502020204030204" pitchFamily="34" charset="0"/>
            </a:endParaRPr>
          </a:p>
          <a:p>
            <a:pPr lvl="1"/>
            <a:r>
              <a:rPr lang="nl-BE" sz="2400" dirty="0">
                <a:solidFill>
                  <a:srgbClr val="0F5269"/>
                </a:solidFill>
                <a:latin typeface="Calibri" panose="020F0502020204030204" pitchFamily="34" charset="0"/>
              </a:rPr>
              <a:t>Verplicht registreren van</a:t>
            </a:r>
          </a:p>
          <a:p>
            <a:pPr lvl="2"/>
            <a:r>
              <a:rPr lang="nl-NL" sz="2000" dirty="0">
                <a:solidFill>
                  <a:srgbClr val="0F5269"/>
                </a:solidFill>
                <a:latin typeface="Calibri" panose="020F0502020204030204" pitchFamily="34" charset="0"/>
              </a:rPr>
              <a:t>een uitgevoerde keuring bij eerste ingebruikname</a:t>
            </a:r>
          </a:p>
          <a:p>
            <a:pPr lvl="2"/>
            <a:r>
              <a:rPr lang="nl-BE" sz="2000" dirty="0">
                <a:solidFill>
                  <a:srgbClr val="0F5269"/>
                </a:solidFill>
                <a:latin typeface="Calibri" panose="020F0502020204030204" pitchFamily="34" charset="0"/>
              </a:rPr>
              <a:t>een uitgevoerd onderhoud</a:t>
            </a:r>
          </a:p>
          <a:p>
            <a:pPr lvl="1"/>
            <a:r>
              <a:rPr lang="nl-NL" sz="2400" dirty="0">
                <a:solidFill>
                  <a:srgbClr val="0F5269"/>
                </a:solidFill>
                <a:latin typeface="Calibri" panose="020F0502020204030204" pitchFamily="34" charset="0"/>
              </a:rPr>
              <a:t>van een centraal stooktoestel (op vaste, vloeibare of gasvormige brandstof)</a:t>
            </a:r>
          </a:p>
          <a:p>
            <a:pPr lvl="1"/>
            <a:r>
              <a:rPr lang="nl-NL" sz="2400" dirty="0">
                <a:solidFill>
                  <a:srgbClr val="0F5269"/>
                </a:solidFill>
                <a:latin typeface="Calibri" panose="020F0502020204030204" pitchFamily="34" charset="0"/>
              </a:rPr>
              <a:t>via de </a:t>
            </a:r>
            <a:r>
              <a:rPr lang="nl-NL" sz="2400" dirty="0" err="1">
                <a:solidFill>
                  <a:srgbClr val="0F5269"/>
                </a:solidFill>
                <a:latin typeface="Calibri" panose="020F0502020204030204" pitchFamily="34" charset="0"/>
              </a:rPr>
              <a:t>webtoepassing</a:t>
            </a:r>
            <a:r>
              <a:rPr lang="nl-NL" sz="2400" dirty="0">
                <a:solidFill>
                  <a:srgbClr val="0F5269"/>
                </a:solidFill>
                <a:latin typeface="Calibri" panose="020F0502020204030204" pitchFamily="34" charset="0"/>
              </a:rPr>
              <a:t> van het VEKA</a:t>
            </a:r>
            <a:r>
              <a:rPr lang="nl-NL" sz="2800" b="0" i="0" u="none" strike="noStrike" baseline="0" dirty="0">
                <a:solidFill>
                  <a:srgbClr val="0F5269"/>
                </a:solidFill>
                <a:latin typeface="Calibri" panose="020F0502020204030204" pitchFamily="34" charset="0"/>
              </a:rPr>
              <a:t>.</a:t>
            </a:r>
          </a:p>
          <a:p>
            <a:pPr lvl="2"/>
            <a:r>
              <a:rPr lang="nl-NL" sz="2000" dirty="0">
                <a:solidFill>
                  <a:srgbClr val="0F5269"/>
                </a:solidFill>
                <a:latin typeface="Calibri" panose="020F0502020204030204" pitchFamily="34" charset="0"/>
              </a:rPr>
              <a:t>Zie verder</a:t>
            </a:r>
          </a:p>
          <a:p>
            <a:pPr lvl="2"/>
            <a:endParaRPr lang="nl-BE" sz="2000" dirty="0">
              <a:solidFill>
                <a:srgbClr val="0F5269"/>
              </a:solidFill>
              <a:latin typeface="Calibri" panose="020F0502020204030204" pitchFamily="34" charset="0"/>
            </a:endParaRPr>
          </a:p>
          <a:p>
            <a:pPr lvl="1"/>
            <a:r>
              <a:rPr lang="nl-NL" sz="2400" b="1" i="0" u="sng" strike="noStrike" baseline="0" dirty="0">
                <a:solidFill>
                  <a:srgbClr val="0F5269"/>
                </a:solidFill>
                <a:latin typeface="Calibri" panose="020F0502020204030204" pitchFamily="34" charset="0"/>
              </a:rPr>
              <a:t>Vanaf 1 januari 2023</a:t>
            </a:r>
            <a:r>
              <a:rPr lang="nl-NL" sz="2400" b="0" i="0" u="none" strike="noStrike" baseline="0" dirty="0">
                <a:solidFill>
                  <a:srgbClr val="0F5269"/>
                </a:solidFill>
                <a:latin typeface="Calibri" panose="020F0502020204030204" pitchFamily="34" charset="0"/>
              </a:rPr>
              <a:t>, </a:t>
            </a:r>
            <a:r>
              <a:rPr lang="nl-NL" b="0" i="0" u="none" strike="noStrike" baseline="0" dirty="0">
                <a:solidFill>
                  <a:srgbClr val="0F5269"/>
                </a:solidFill>
                <a:latin typeface="Calibri" panose="020F0502020204030204" pitchFamily="34" charset="0"/>
              </a:rPr>
              <a:t>binnen de maand na volgende activiteiten (tijdelijke opschorting termijn tot 1 september):</a:t>
            </a:r>
            <a:endParaRPr lang="nl-NL" sz="2400" b="0" i="0" u="none" strike="noStrike" baseline="0" dirty="0">
              <a:solidFill>
                <a:srgbClr val="0F5269"/>
              </a:solidFill>
              <a:latin typeface="Calibri" panose="020F0502020204030204" pitchFamily="34" charset="0"/>
            </a:endParaRPr>
          </a:p>
          <a:p>
            <a:pPr marL="576000" lvl="2" indent="0">
              <a:buNone/>
            </a:pPr>
            <a:endParaRPr lang="nl-NL" sz="2000" dirty="0">
              <a:solidFill>
                <a:srgbClr val="0F526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39F6EAB-5C53-4864-A633-771329DE3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3F6C6-2226-4286-8995-C42CB1E7C290}" type="slidenum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srgbClr val="9B9B9B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4868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E4F683-8879-E07A-F35D-A84AD27DD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74601D19-1B6D-2B00-F1F1-730FC47CFC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" r="2466" b="-6957"/>
          <a:stretch/>
        </p:blipFill>
        <p:spPr>
          <a:xfrm>
            <a:off x="955700" y="1501016"/>
            <a:ext cx="7731101" cy="28592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600256D-FCDA-B4FB-97EC-D773A50F5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Opleiding en techniek vzw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C3EA6C9-691C-143E-AC6A-42BE1F65D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4BA67-4B83-49A3-BBE8-36FCCF3C4A37}" type="slidenum">
              <a:rPr lang="nl-NL" altLang="nl-BE" smtClean="0"/>
              <a:pPr>
                <a:defRPr/>
              </a:pPr>
              <a:t>30</a:t>
            </a:fld>
            <a:endParaRPr lang="nl-NL" altLang="nl-BE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88502529-8E46-05CC-99FA-5780B3A0E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397" y="3140968"/>
            <a:ext cx="3194402" cy="999366"/>
          </a:xfrm>
          <a:prstGeom prst="rect">
            <a:avLst/>
          </a:prstGeom>
        </p:spPr>
      </p:pic>
      <p:sp>
        <p:nvSpPr>
          <p:cNvPr id="14" name="Pijl: omlaag 13">
            <a:extLst>
              <a:ext uri="{FF2B5EF4-FFF2-40B4-BE49-F238E27FC236}">
                <a16:creationId xmlns:a16="http://schemas.microsoft.com/office/drawing/2014/main" id="{3F38B45E-7E7C-B818-1C64-787B29A9620A}"/>
              </a:ext>
            </a:extLst>
          </p:cNvPr>
          <p:cNvSpPr/>
          <p:nvPr/>
        </p:nvSpPr>
        <p:spPr>
          <a:xfrm>
            <a:off x="5064885" y="3674228"/>
            <a:ext cx="432048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24285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A3FF624-0CE2-E322-868A-E33DF2B5A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Opleiding en techniek vzw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4EE6295-BB5D-24FA-0999-93805B407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4BA67-4B83-49A3-BBE8-36FCCF3C4A37}" type="slidenum">
              <a:rPr lang="nl-NL" altLang="nl-BE" smtClean="0"/>
              <a:pPr>
                <a:defRPr/>
              </a:pPr>
              <a:t>31</a:t>
            </a:fld>
            <a:endParaRPr lang="nl-NL" altLang="nl-BE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D23395C-515D-7284-1B67-A5BDA1276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215" y="429446"/>
            <a:ext cx="6989570" cy="61999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59529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C9814D-1B29-B97B-5592-EED18ACB7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1DE29C89-06CA-7F2C-282E-BC238BD8AA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83477" y="1279386"/>
            <a:ext cx="7817943" cy="39854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518D31B-A1C6-4D26-92AC-B7226F57C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Opleiding en techniek vzw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568E136-EA7E-45DA-579D-F201A2CED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4BA67-4B83-49A3-BBE8-36FCCF3C4A37}" type="slidenum">
              <a:rPr lang="nl-NL" altLang="nl-BE" smtClean="0"/>
              <a:pPr>
                <a:defRPr/>
              </a:pPr>
              <a:t>32</a:t>
            </a:fld>
            <a:endParaRPr lang="nl-NL" altLang="nl-BE" dirty="0"/>
          </a:p>
        </p:txBody>
      </p:sp>
    </p:spTree>
    <p:extLst>
      <p:ext uri="{BB962C8B-B14F-4D97-AF65-F5344CB8AC3E}">
        <p14:creationId xmlns:p14="http://schemas.microsoft.com/office/powerpoint/2010/main" val="11675035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994E97D-86D7-4318-DED6-1D1D37550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Opleiding en techniek vzw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03F0993-946D-FF30-ABFB-D96F9AA7B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4BA67-4B83-49A3-BBE8-36FCCF3C4A37}" type="slidenum">
              <a:rPr lang="nl-NL" altLang="nl-BE" smtClean="0"/>
              <a:pPr>
                <a:defRPr/>
              </a:pPr>
              <a:t>33</a:t>
            </a:fld>
            <a:endParaRPr lang="nl-NL" altLang="nl-BE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4900148-E3A2-A721-D269-16B8D2AD1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228600"/>
            <a:ext cx="7867154" cy="1143000"/>
          </a:xfrm>
        </p:spPr>
        <p:txBody>
          <a:bodyPr/>
          <a:lstStyle/>
          <a:p>
            <a:r>
              <a:rPr lang="nl-BE" dirty="0" err="1"/>
              <a:t>Webtoepassing</a:t>
            </a:r>
            <a:endParaRPr lang="nl-BE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77A63CE6-0E2D-282D-F4DC-02818A50E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646" y="1124744"/>
            <a:ext cx="8324354" cy="5072856"/>
          </a:xfrm>
        </p:spPr>
        <p:txBody>
          <a:bodyPr/>
          <a:lstStyle/>
          <a:p>
            <a:pPr marL="0" indent="0">
              <a:buNone/>
            </a:pPr>
            <a:r>
              <a:rPr lang="nl-NL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Stap 2: </a:t>
            </a:r>
          </a:p>
          <a:p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Verplichte registratie </a:t>
            </a:r>
            <a:r>
              <a:rPr lang="nl-NL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van keuring en onderhoud</a:t>
            </a:r>
          </a:p>
          <a:p>
            <a:pPr lvl="1"/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Elke stookketel/ elk verplicht onderhoud</a:t>
            </a:r>
          </a:p>
          <a:p>
            <a:pPr lvl="1"/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Vanaf 1 januari 2023 via </a:t>
            </a:r>
            <a:r>
              <a:rPr lang="nl-B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webtoepassing</a:t>
            </a:r>
            <a:endParaRPr lang="nl-B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Overgangsperiode: registreren vóór 1 september 2023</a:t>
            </a:r>
          </a:p>
          <a:p>
            <a:pPr lvl="2"/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Vanaf 1 september: binnen de maand na uitvoering</a:t>
            </a:r>
          </a:p>
          <a:p>
            <a:pPr lvl="2"/>
            <a:endParaRPr lang="nl-BE" dirty="0"/>
          </a:p>
          <a:p>
            <a:pPr marL="0" indent="0">
              <a:buNone/>
            </a:pPr>
            <a:r>
              <a:rPr lang="nl-NL" sz="2400" dirty="0">
                <a:hlinkClick r:id="rId3"/>
              </a:rPr>
              <a:t>https://www.vlaanderen.be/informatie-voor-de-technicus-vloeibare-technicus-gasvormige-brandstof-en-technicus-verwarmingsaudit-cv-ketel#erkenning</a:t>
            </a:r>
            <a:r>
              <a:rPr lang="nl-NL" sz="2400" dirty="0"/>
              <a:t> 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E22267E1-4DD8-3B55-463B-0546176340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6707" y="262316"/>
            <a:ext cx="1382662" cy="140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28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994E97D-86D7-4318-DED6-1D1D37550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Opleiding en techniek vzw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03F0993-946D-FF30-ABFB-D96F9AA7B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4BA67-4B83-49A3-BBE8-36FCCF3C4A37}" type="slidenum">
              <a:rPr lang="nl-NL" altLang="nl-BE" smtClean="0"/>
              <a:pPr>
                <a:defRPr/>
              </a:pPr>
              <a:t>34</a:t>
            </a:fld>
            <a:endParaRPr lang="nl-NL" altLang="nl-BE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ADE27B6-3916-39AF-5A2D-067687556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371600"/>
            <a:ext cx="7884655" cy="53131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Pijl: omlaag 5">
            <a:extLst>
              <a:ext uri="{FF2B5EF4-FFF2-40B4-BE49-F238E27FC236}">
                <a16:creationId xmlns:a16="http://schemas.microsoft.com/office/drawing/2014/main" id="{E39ED108-B2C9-8501-374C-C228CFAE9F0C}"/>
              </a:ext>
            </a:extLst>
          </p:cNvPr>
          <p:cNvSpPr/>
          <p:nvPr/>
        </p:nvSpPr>
        <p:spPr>
          <a:xfrm>
            <a:off x="6528196" y="5372413"/>
            <a:ext cx="432048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8063DFF7-1B3C-4D9C-7BE5-4D226DA45872}"/>
              </a:ext>
            </a:extLst>
          </p:cNvPr>
          <p:cNvSpPr/>
          <p:nvPr/>
        </p:nvSpPr>
        <p:spPr>
          <a:xfrm>
            <a:off x="2640744" y="4293096"/>
            <a:ext cx="3571056" cy="36004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B0D7D983-1045-11AA-0F03-BC4A40E28329}"/>
              </a:ext>
            </a:extLst>
          </p:cNvPr>
          <p:cNvSpPr txBox="1"/>
          <p:nvPr/>
        </p:nvSpPr>
        <p:spPr>
          <a:xfrm>
            <a:off x="6319812" y="4528642"/>
            <a:ext cx="640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>
                <a:highlight>
                  <a:srgbClr val="00FF00"/>
                </a:highlight>
                <a:latin typeface="+mn-lt"/>
              </a:rPr>
              <a:t>of</a:t>
            </a:r>
            <a:endParaRPr lang="nl-BE" b="1" dirty="0">
              <a:highlight>
                <a:srgbClr val="00FF00"/>
              </a:highlight>
              <a:latin typeface="+mn-lt"/>
            </a:endParaRP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9F5CB106-7E9E-1296-3A5D-28C1EC0E3F6F}"/>
              </a:ext>
            </a:extLst>
          </p:cNvPr>
          <p:cNvSpPr/>
          <p:nvPr/>
        </p:nvSpPr>
        <p:spPr>
          <a:xfrm>
            <a:off x="6744220" y="4797421"/>
            <a:ext cx="2346920" cy="36004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248064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E260C6C-8B86-46C9-9EEF-139ED6C38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Opleiding en techniek vzw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CBBA2EF-AA44-40FF-965E-314AFCC84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4BA67-4B83-49A3-BBE8-36FCCF3C4A37}" type="slidenum">
              <a:rPr lang="nl-NL" altLang="nl-BE" smtClean="0"/>
              <a:pPr>
                <a:defRPr/>
              </a:pPr>
              <a:t>35</a:t>
            </a:fld>
            <a:endParaRPr lang="nl-NL" altLang="nl-BE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4F7F9327-2D61-67B5-1A58-E8A307CC73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333"/>
          <a:stretch/>
        </p:blipFill>
        <p:spPr>
          <a:xfrm>
            <a:off x="1072169" y="1828623"/>
            <a:ext cx="6999661" cy="4210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Ovaal 11">
            <a:extLst>
              <a:ext uri="{FF2B5EF4-FFF2-40B4-BE49-F238E27FC236}">
                <a16:creationId xmlns:a16="http://schemas.microsoft.com/office/drawing/2014/main" id="{BA7E1AD7-D961-2904-5D29-E2FE020353A5}"/>
              </a:ext>
            </a:extLst>
          </p:cNvPr>
          <p:cNvSpPr/>
          <p:nvPr/>
        </p:nvSpPr>
        <p:spPr>
          <a:xfrm>
            <a:off x="3563888" y="5229200"/>
            <a:ext cx="4104456" cy="36004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125772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sz="4400" dirty="0"/>
              <a:t>Informatie- en communicatiemateriaal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1574D46A-795E-4544-B24A-BED4869C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49CDD0-7D77-4D23-9A27-F361E39BA472}" type="datetime1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25/09/2023</a:t>
            </a:fld>
            <a:r>
              <a:rPr kumimoji="0" lang="nl-BE" sz="900" b="0" i="0" u="none" strike="noStrike" kern="1200" cap="none" spc="0" normalizeH="0" baseline="0" noProof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 </a:t>
            </a:r>
            <a:r>
              <a:rPr kumimoji="0" lang="nl-BE" sz="900" b="1" i="0" u="none" strike="noStrike" kern="1200" cap="none" spc="0" normalizeH="0" baseline="0" noProof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│</a:t>
            </a:r>
            <a:fld id="{B263F6C6-2226-4286-8995-C42CB1E7C290}" type="slidenum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srgbClr val="9B9B9B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605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Informatie- en communicatiemateriaal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576000" lvl="2" indent="0">
              <a:buNone/>
            </a:pPr>
            <a:endParaRPr lang="nl-BE" dirty="0"/>
          </a:p>
          <a:p>
            <a:pPr lvl="1"/>
            <a:r>
              <a:rPr lang="nl-BE" sz="2400" dirty="0"/>
              <a:t>Website ‘Veilig verwarmen’</a:t>
            </a:r>
          </a:p>
          <a:p>
            <a:pPr lvl="2"/>
            <a:r>
              <a:rPr lang="nl-BE" dirty="0"/>
              <a:t>Voor particulieren</a:t>
            </a:r>
          </a:p>
          <a:p>
            <a:pPr lvl="3"/>
            <a:r>
              <a:rPr lang="nl-BE" b="1" dirty="0"/>
              <a:t>Verwarmingswegwijzer</a:t>
            </a:r>
          </a:p>
          <a:p>
            <a:pPr lvl="4"/>
            <a:r>
              <a:rPr lang="nl-BE" dirty="0" err="1"/>
              <a:t>Webtoepassing</a:t>
            </a:r>
            <a:r>
              <a:rPr lang="nl-BE" dirty="0"/>
              <a:t> om de verplichtingen te achterhalen</a:t>
            </a:r>
          </a:p>
          <a:p>
            <a:pPr lvl="3"/>
            <a:r>
              <a:rPr lang="nl-BE" dirty="0"/>
              <a:t>Beknopte info over de regelgeving</a:t>
            </a:r>
          </a:p>
          <a:p>
            <a:pPr lvl="3"/>
            <a:r>
              <a:rPr lang="nl-BE" b="1" dirty="0"/>
              <a:t>Overzichtslijsten</a:t>
            </a:r>
            <a:r>
              <a:rPr lang="nl-BE" dirty="0"/>
              <a:t> erkende technici (gesorteerd op postcode)</a:t>
            </a:r>
          </a:p>
          <a:p>
            <a:pPr lvl="3"/>
            <a:r>
              <a:rPr lang="nl-BE" dirty="0"/>
              <a:t>Folder</a:t>
            </a:r>
          </a:p>
          <a:p>
            <a:pPr lvl="3"/>
            <a:r>
              <a:rPr lang="nl-BE" dirty="0"/>
              <a:t>Vragenformulier omtrent uitgevoerde keuring, onderhoud en verwarmingsaudit</a:t>
            </a:r>
          </a:p>
          <a:p>
            <a:pPr lvl="3"/>
            <a:endParaRPr lang="nl-BE" dirty="0"/>
          </a:p>
          <a:p>
            <a:pPr marL="864000" lvl="3" indent="0">
              <a:buNone/>
            </a:pPr>
            <a:r>
              <a:rPr lang="nl-BE" dirty="0">
                <a:hlinkClick r:id="rId2"/>
              </a:rPr>
              <a:t>www.veiligverwarmen.be</a:t>
            </a:r>
            <a:r>
              <a:rPr lang="nl-BE" dirty="0"/>
              <a:t> </a:t>
            </a:r>
          </a:p>
          <a:p>
            <a:endParaRPr lang="nl-BE" sz="2400" dirty="0"/>
          </a:p>
          <a:p>
            <a:pPr lvl="1"/>
            <a:endParaRPr lang="nl-BE" sz="24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CFD0042-8A7F-480E-A1AA-D869B6AE4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3F6C6-2226-4286-8995-C42CB1E7C290}" type="slidenum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srgbClr val="9B9B9B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455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Nuttige links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sz="quarter" idx="13"/>
          </p:nvPr>
        </p:nvSpPr>
        <p:spPr>
          <a:xfrm>
            <a:off x="1235619" y="1407153"/>
            <a:ext cx="7416256" cy="4098925"/>
          </a:xfrm>
        </p:spPr>
        <p:txBody>
          <a:bodyPr/>
          <a:lstStyle/>
          <a:p>
            <a:r>
              <a:rPr lang="nl-BE" sz="1600" dirty="0"/>
              <a:t>Attesten, rapporten, bundel met aandachtspunten, code van goede praktijk etc.</a:t>
            </a:r>
          </a:p>
          <a:p>
            <a:pPr lvl="1"/>
            <a:r>
              <a:rPr lang="nl-BE" sz="1600" dirty="0">
                <a:hlinkClick r:id="rId2"/>
              </a:rPr>
              <a:t>www.omgevingvlaanderen.be/erkenningen </a:t>
            </a:r>
            <a:endParaRPr lang="nl-BE" sz="1600" dirty="0"/>
          </a:p>
          <a:p>
            <a:pPr marL="0" indent="0">
              <a:buNone/>
            </a:pPr>
            <a:endParaRPr lang="nl-BE" sz="1600" dirty="0"/>
          </a:p>
          <a:p>
            <a:r>
              <a:rPr lang="nl-BE" sz="1600" dirty="0"/>
              <a:t>De normen m.b.t. plaatsing van stooktoestellen worden beheerd door het Bureau voor Normalisatie, o.a.:</a:t>
            </a:r>
          </a:p>
          <a:p>
            <a:pPr lvl="1"/>
            <a:r>
              <a:rPr lang="nl-BE" sz="1600" dirty="0"/>
              <a:t>NBN D 51-003: plaatsing van aardgasverbruikstoestellen</a:t>
            </a:r>
          </a:p>
          <a:p>
            <a:pPr lvl="1"/>
            <a:r>
              <a:rPr lang="nl-BE" sz="1600" dirty="0"/>
              <a:t>NBN D 51-006: plaatsing van LPG-verbruikstoestellen</a:t>
            </a:r>
          </a:p>
          <a:p>
            <a:pPr lvl="1"/>
            <a:r>
              <a:rPr lang="nl-BE" sz="1600" dirty="0"/>
              <a:t>NBN B 61-001: plaatsing ketels vanaf 70 kW</a:t>
            </a:r>
          </a:p>
          <a:p>
            <a:pPr lvl="1"/>
            <a:r>
              <a:rPr lang="nl-BE" sz="1600" dirty="0"/>
              <a:t>NBN B 61-002: plaatsing ketels tot 70 kW (met bouwvergunning)</a:t>
            </a:r>
          </a:p>
          <a:p>
            <a:pPr lvl="1"/>
            <a:endParaRPr lang="nl-BE" sz="1600" dirty="0"/>
          </a:p>
          <a:p>
            <a:pPr marL="288000" lvl="1" indent="0">
              <a:buNone/>
            </a:pPr>
            <a:r>
              <a:rPr lang="nl-BE" sz="1600" dirty="0">
                <a:hlinkClick r:id="rId3"/>
              </a:rPr>
              <a:t>www.nbn.be</a:t>
            </a:r>
            <a:r>
              <a:rPr lang="nl-BE" sz="1600" dirty="0"/>
              <a:t> </a:t>
            </a:r>
          </a:p>
          <a:p>
            <a:endParaRPr lang="nl-BE" sz="1600" dirty="0"/>
          </a:p>
          <a:p>
            <a:r>
              <a:rPr lang="nl-BE" sz="1600" dirty="0"/>
              <a:t>Informatie omtrent </a:t>
            </a:r>
            <a:r>
              <a:rPr lang="nl-BE" sz="1600" dirty="0" err="1"/>
              <a:t>EcoDesign</a:t>
            </a:r>
            <a:r>
              <a:rPr lang="nl-BE" sz="1600" dirty="0"/>
              <a:t> (Vlaams Energieagentschap; VEA)</a:t>
            </a:r>
          </a:p>
          <a:p>
            <a:pPr lvl="1"/>
            <a:r>
              <a:rPr lang="nl-BE" sz="1600" dirty="0" err="1"/>
              <a:t>EcoDesignrichtlijn</a:t>
            </a:r>
            <a:r>
              <a:rPr lang="nl-BE" sz="1600" dirty="0"/>
              <a:t> (sinds 26 september 2015)</a:t>
            </a:r>
          </a:p>
          <a:p>
            <a:pPr lvl="2"/>
            <a:r>
              <a:rPr lang="nl-BE" sz="1400" dirty="0"/>
              <a:t>Energie-etikettering van toestellen en pakketten</a:t>
            </a:r>
          </a:p>
          <a:p>
            <a:pPr lvl="1"/>
            <a:r>
              <a:rPr lang="nl-BE" sz="1600" dirty="0"/>
              <a:t>Toekomstige wijzigingen</a:t>
            </a:r>
          </a:p>
          <a:p>
            <a:pPr lvl="1"/>
            <a:endParaRPr lang="nl-BE" sz="1600" dirty="0"/>
          </a:p>
          <a:p>
            <a:pPr marL="288000" lvl="1" indent="0">
              <a:buNone/>
            </a:pPr>
            <a:r>
              <a:rPr lang="nl-BE" sz="1600" dirty="0">
                <a:hlinkClick r:id="rId4"/>
              </a:rPr>
              <a:t>www.energiesparen.be/verwarming/ecodesignenergielabel</a:t>
            </a:r>
            <a:r>
              <a:rPr lang="nl-BE" sz="1600" dirty="0"/>
              <a:t> </a:t>
            </a:r>
          </a:p>
          <a:p>
            <a:pPr lvl="1"/>
            <a:endParaRPr lang="nl-BE" sz="12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506B5AD-F849-4EAE-A963-EC3D60E22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3F6C6-2226-4286-8995-C42CB1E7C290}" type="slidenum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srgbClr val="9B9B9B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6202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sz="4400" dirty="0"/>
              <a:t>Toezicht en handhaving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EA3D3AE6-BED0-4BB8-9957-620973A0B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49CDD0-7D77-4D23-9A27-F361E39BA472}" type="datetime1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25/09/2023</a:t>
            </a:fld>
            <a:r>
              <a:rPr kumimoji="0" lang="nl-BE" sz="900" b="0" i="0" u="none" strike="noStrike" kern="1200" cap="none" spc="0" normalizeH="0" baseline="0" noProof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 </a:t>
            </a:r>
            <a:r>
              <a:rPr kumimoji="0" lang="nl-BE" sz="900" b="1" i="0" u="none" strike="noStrike" kern="1200" cap="none" spc="0" normalizeH="0" baseline="0" noProof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│</a:t>
            </a:r>
            <a:fld id="{B263F6C6-2226-4286-8995-C42CB1E7C290}" type="slidenum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srgbClr val="9B9B9B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585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1270121" y="1739955"/>
            <a:ext cx="7416000" cy="2088000"/>
          </a:xfrm>
        </p:spPr>
        <p:txBody>
          <a:bodyPr/>
          <a:lstStyle/>
          <a:p>
            <a:r>
              <a:rPr lang="nl-BE" sz="4400" dirty="0"/>
              <a:t>Keuring voor eerste ingebruikname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B529AF7-28B9-43C7-A2A0-F1B87E4C0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49CDD0-7D77-4D23-9A27-F361E39BA472}" type="datetime1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25/09/2023</a:t>
            </a:fld>
            <a:r>
              <a:rPr kumimoji="0" lang="nl-BE" sz="900" b="0" i="0" u="none" strike="noStrike" kern="1200" cap="none" spc="0" normalizeH="0" baseline="0" noProof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 </a:t>
            </a:r>
            <a:r>
              <a:rPr kumimoji="0" lang="nl-BE" sz="900" b="1" i="0" u="none" strike="noStrike" kern="1200" cap="none" spc="0" normalizeH="0" baseline="0" noProof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│</a:t>
            </a:r>
            <a:fld id="{B263F6C6-2226-4286-8995-C42CB1E7C290}" type="slidenum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srgbClr val="9B9B9B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01566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Toezicht en handhaving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sz="2400" dirty="0"/>
              <a:t>Onderscheid tussen:</a:t>
            </a:r>
          </a:p>
          <a:p>
            <a:pPr lvl="1"/>
            <a:r>
              <a:rPr lang="nl-BE" sz="2000" dirty="0"/>
              <a:t>Toezicht op (erkende) technici</a:t>
            </a:r>
          </a:p>
          <a:p>
            <a:pPr lvl="2"/>
            <a:r>
              <a:rPr lang="nl-BE" sz="1800" dirty="0"/>
              <a:t>Proactieve controle</a:t>
            </a:r>
          </a:p>
          <a:p>
            <a:pPr lvl="2"/>
            <a:r>
              <a:rPr lang="nl-BE" sz="1800" dirty="0"/>
              <a:t>Reactieve controle</a:t>
            </a:r>
          </a:p>
          <a:p>
            <a:pPr lvl="1"/>
            <a:r>
              <a:rPr lang="nl-BE" sz="2000" dirty="0"/>
              <a:t>Toezicht op particulieren</a:t>
            </a:r>
          </a:p>
          <a:p>
            <a:pPr lvl="1"/>
            <a:endParaRPr lang="nl-BE" sz="2000" dirty="0"/>
          </a:p>
          <a:p>
            <a:r>
              <a:rPr lang="nl-BE" sz="2400" dirty="0"/>
              <a:t>Handhaving indien vaststelling van</a:t>
            </a:r>
          </a:p>
          <a:p>
            <a:pPr lvl="1"/>
            <a:r>
              <a:rPr lang="nl-BE" sz="2000" dirty="0"/>
              <a:t>Milieu-inbreuk</a:t>
            </a:r>
          </a:p>
          <a:p>
            <a:pPr lvl="1"/>
            <a:r>
              <a:rPr lang="nl-BE" sz="2000" dirty="0"/>
              <a:t>Milieumisdrijf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1832A9D-C678-4003-BAEB-9AFD91B3F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3F6C6-2226-4286-8995-C42CB1E7C290}" type="slidenum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srgbClr val="9B9B9B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66772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type="body" sz="quarter" idx="13"/>
          </p:nvPr>
        </p:nvSpPr>
        <p:spPr>
          <a:xfrm>
            <a:off x="1001817" y="1132854"/>
            <a:ext cx="7416256" cy="4098925"/>
          </a:xfrm>
        </p:spPr>
        <p:txBody>
          <a:bodyPr/>
          <a:lstStyle/>
          <a:p>
            <a:r>
              <a:rPr lang="nl-BE" sz="1800" dirty="0"/>
              <a:t>Toezicht op </a:t>
            </a:r>
            <a:r>
              <a:rPr lang="nl-BE" sz="1800" b="1" dirty="0"/>
              <a:t>technici</a:t>
            </a:r>
          </a:p>
          <a:p>
            <a:pPr lvl="1"/>
            <a:r>
              <a:rPr lang="nl-BE" sz="1800" dirty="0"/>
              <a:t>Door de </a:t>
            </a:r>
            <a:r>
              <a:rPr lang="nl-BE" sz="1800" b="1" dirty="0"/>
              <a:t>afdeling Gebiedsontwikkeling, Omgevingsprojecten en -planning (GOP) van Departement Omgeving</a:t>
            </a:r>
          </a:p>
          <a:p>
            <a:pPr lvl="1"/>
            <a:r>
              <a:rPr lang="nl-BE" sz="1800" dirty="0"/>
              <a:t>Benadering</a:t>
            </a:r>
          </a:p>
          <a:p>
            <a:pPr lvl="2"/>
            <a:r>
              <a:rPr lang="nl-BE" sz="1600" dirty="0"/>
              <a:t>Proactieve controles</a:t>
            </a:r>
          </a:p>
          <a:p>
            <a:pPr lvl="3"/>
            <a:r>
              <a:rPr lang="nl-BE" sz="1600" dirty="0"/>
              <a:t>Verplichte medewerking (zie VLAREL)</a:t>
            </a:r>
          </a:p>
          <a:p>
            <a:pPr lvl="3"/>
            <a:r>
              <a:rPr lang="nl-BE" sz="1600" dirty="0"/>
              <a:t>Erkende technici worden </a:t>
            </a:r>
            <a:r>
              <a:rPr lang="nl-BE" sz="1600" b="1" dirty="0"/>
              <a:t>steekproefsgewijs</a:t>
            </a:r>
            <a:r>
              <a:rPr lang="nl-BE" sz="1600" dirty="0"/>
              <a:t> gecontroleerd door een aangestelde keuringsinstelling</a:t>
            </a:r>
          </a:p>
          <a:p>
            <a:pPr lvl="3"/>
            <a:r>
              <a:rPr lang="nl-BE" sz="1600" dirty="0"/>
              <a:t>Per brief gevraagd om de </a:t>
            </a:r>
            <a:r>
              <a:rPr lang="nl-BE" sz="1600" b="1" dirty="0"/>
              <a:t>contactgegevens</a:t>
            </a:r>
            <a:r>
              <a:rPr lang="nl-BE" sz="1600" dirty="0"/>
              <a:t> van klanten waarbij een keuring, onderhoud of verwarmingsaudit werd uitgevoerd te bezorgen via </a:t>
            </a:r>
            <a:r>
              <a:rPr lang="nl-BE" sz="1600" b="1" dirty="0"/>
              <a:t>digitaal formulier</a:t>
            </a:r>
          </a:p>
          <a:p>
            <a:pPr lvl="4"/>
            <a:r>
              <a:rPr lang="nl-BE" sz="1600" dirty="0"/>
              <a:t>Geen herstellingen of installaties</a:t>
            </a:r>
          </a:p>
          <a:p>
            <a:pPr lvl="4"/>
            <a:r>
              <a:rPr lang="nl-BE" sz="1600" dirty="0"/>
              <a:t>Geen jaarlijkse overzichtslijsten opsturen</a:t>
            </a:r>
          </a:p>
          <a:p>
            <a:pPr lvl="4"/>
            <a:r>
              <a:rPr lang="nl-BE" sz="1600" dirty="0"/>
              <a:t>Geen attesten opsturen: enkel contactgegevens </a:t>
            </a:r>
          </a:p>
          <a:p>
            <a:pPr lvl="3"/>
            <a:r>
              <a:rPr lang="nl-BE" sz="1600" dirty="0"/>
              <a:t>Technicus wordt uitgenodigd om controles bij te wonen:</a:t>
            </a:r>
          </a:p>
          <a:p>
            <a:pPr lvl="4"/>
            <a:r>
              <a:rPr lang="nl-BE" sz="1600" dirty="0"/>
              <a:t>Eerste controle</a:t>
            </a:r>
          </a:p>
          <a:p>
            <a:pPr lvl="4"/>
            <a:r>
              <a:rPr lang="nl-BE" sz="1600" dirty="0"/>
              <a:t>Tweede controle indien tekortkomingen vastgesteld</a:t>
            </a:r>
            <a:br>
              <a:rPr lang="nl-BE" sz="1600" dirty="0"/>
            </a:br>
            <a:r>
              <a:rPr lang="nl-BE" sz="1600" dirty="0"/>
              <a:t>Technicus krijgt kans om tekortkomingen recht te zetten!</a:t>
            </a:r>
            <a:br>
              <a:rPr lang="nl-BE" sz="1600" dirty="0"/>
            </a:br>
            <a:r>
              <a:rPr lang="nl-BE" sz="1600" dirty="0"/>
              <a:t>bv. slecht ingevuld attest</a:t>
            </a:r>
            <a:br>
              <a:rPr lang="nl-BE" sz="1600" dirty="0"/>
            </a:br>
            <a:r>
              <a:rPr lang="nl-BE" sz="1600" b="1" dirty="0">
                <a:solidFill>
                  <a:srgbClr val="FF0000"/>
                </a:solidFill>
              </a:rPr>
              <a:t>Opm.: indien tekortkoming vermeld op attest en burger geeft hier geen gevolg aan: géén negatieve beoordeling voor de technicus!</a:t>
            </a:r>
          </a:p>
          <a:p>
            <a:pPr lvl="3"/>
            <a:endParaRPr lang="nl-BE" sz="16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B0AF535-96A2-422B-B706-20995E456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3F6C6-2226-4286-8995-C42CB1E7C290}" type="slidenum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srgbClr val="9B9B9B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B5CE4D2-4A50-1302-B91C-0AB0BC95A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618" y="574854"/>
            <a:ext cx="7416000" cy="1116000"/>
          </a:xfrm>
        </p:spPr>
        <p:txBody>
          <a:bodyPr/>
          <a:lstStyle/>
          <a:p>
            <a:r>
              <a:rPr lang="nl-NL" dirty="0"/>
              <a:t>Toezicht en handhaving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868616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type="body" sz="quarter" idx="13"/>
          </p:nvPr>
        </p:nvSpPr>
        <p:spPr>
          <a:xfrm>
            <a:off x="763571" y="1509825"/>
            <a:ext cx="7634581" cy="4098925"/>
          </a:xfrm>
        </p:spPr>
        <p:txBody>
          <a:bodyPr/>
          <a:lstStyle/>
          <a:p>
            <a:r>
              <a:rPr lang="nl-BE" sz="1800" dirty="0"/>
              <a:t>Toezicht op </a:t>
            </a:r>
            <a:r>
              <a:rPr lang="nl-BE" sz="1800" b="1" dirty="0"/>
              <a:t>technici</a:t>
            </a:r>
          </a:p>
          <a:p>
            <a:pPr lvl="1"/>
            <a:r>
              <a:rPr lang="nl-BE" sz="1800" dirty="0"/>
              <a:t>Door de </a:t>
            </a:r>
            <a:r>
              <a:rPr lang="nl-BE" sz="1800" b="1" dirty="0"/>
              <a:t>afdeling GOP van Dep. Omgeving</a:t>
            </a:r>
          </a:p>
          <a:p>
            <a:pPr lvl="2"/>
            <a:r>
              <a:rPr lang="nl-BE" sz="1600" dirty="0"/>
              <a:t>Reactieve controles</a:t>
            </a:r>
          </a:p>
          <a:p>
            <a:pPr lvl="3"/>
            <a:r>
              <a:rPr lang="nl-BE" sz="1600" dirty="0"/>
              <a:t>Naar aanleiding van klachten die gemeld worden aan GOP</a:t>
            </a:r>
          </a:p>
          <a:p>
            <a:pPr lvl="4"/>
            <a:r>
              <a:rPr lang="nl-BE" sz="1600" dirty="0"/>
              <a:t>Bv. via vragenformulier op </a:t>
            </a:r>
            <a:r>
              <a:rPr lang="nl-BE" sz="1600" dirty="0">
                <a:hlinkClick r:id="rId2"/>
              </a:rPr>
              <a:t>www.veiligverwarmen.be</a:t>
            </a:r>
            <a:endParaRPr lang="nl-BE" sz="1600" dirty="0"/>
          </a:p>
          <a:p>
            <a:pPr lvl="3"/>
            <a:r>
              <a:rPr lang="nl-BE" sz="1600" dirty="0"/>
              <a:t>Verplichte medewerking (VLAREL)</a:t>
            </a:r>
          </a:p>
          <a:p>
            <a:pPr lvl="3"/>
            <a:r>
              <a:rPr lang="nl-BE" sz="1600" dirty="0"/>
              <a:t>Zowel voor </a:t>
            </a:r>
            <a:r>
              <a:rPr lang="nl-BE" sz="1600" b="1" dirty="0"/>
              <a:t>niet-erkende als erkende technici</a:t>
            </a:r>
          </a:p>
          <a:p>
            <a:pPr lvl="3"/>
            <a:endParaRPr lang="nl-BE" sz="1600" b="1" dirty="0"/>
          </a:p>
          <a:p>
            <a:pPr marL="288000" lvl="1" indent="0">
              <a:buNone/>
            </a:pPr>
            <a:r>
              <a:rPr lang="nl-BE" sz="1800" dirty="0"/>
              <a:t>Opm.: 	GOP houdt enkel toezicht op werkzaamheden uitgevoerd </a:t>
            </a:r>
            <a:br>
              <a:rPr lang="nl-BE" sz="1800" dirty="0"/>
            </a:br>
            <a:r>
              <a:rPr lang="nl-BE" sz="1800" dirty="0"/>
              <a:t>	in het Vlaams Gewest</a:t>
            </a:r>
          </a:p>
          <a:p>
            <a:pPr marL="288000" lvl="1" indent="0">
              <a:buNone/>
            </a:pPr>
            <a:r>
              <a:rPr lang="nl-BE" sz="1800" dirty="0"/>
              <a:t>	GOP houdt geen toezicht op gehabiliteerde gasinstallateurs </a:t>
            </a:r>
            <a:r>
              <a:rPr lang="nl-BE" sz="1800" dirty="0">
                <a:sym typeface="Wingdings" panose="05000000000000000000" pitchFamily="2" charset="2"/>
              </a:rPr>
              <a:t> 	CERGA</a:t>
            </a:r>
            <a:endParaRPr lang="nl-BE" sz="1800" dirty="0"/>
          </a:p>
          <a:p>
            <a:pPr lvl="3"/>
            <a:endParaRPr lang="nl-BE" sz="1600" dirty="0"/>
          </a:p>
          <a:p>
            <a:r>
              <a:rPr lang="nl-BE" sz="1800" dirty="0"/>
              <a:t>Toezicht op </a:t>
            </a:r>
            <a:r>
              <a:rPr lang="nl-BE" sz="1800" b="1" dirty="0"/>
              <a:t>particulieren</a:t>
            </a:r>
          </a:p>
          <a:p>
            <a:pPr lvl="1"/>
            <a:r>
              <a:rPr lang="nl-BE" sz="1800" dirty="0"/>
              <a:t>Door </a:t>
            </a:r>
            <a:r>
              <a:rPr lang="nl-BE" sz="1800" b="1" dirty="0"/>
              <a:t>lokale toezichthouder</a:t>
            </a:r>
          </a:p>
          <a:p>
            <a:pPr lvl="2"/>
            <a:r>
              <a:rPr lang="nl-BE" sz="1600" dirty="0"/>
              <a:t>Gemeentelijke milieuambtenaar</a:t>
            </a:r>
          </a:p>
          <a:p>
            <a:pPr lvl="2"/>
            <a:r>
              <a:rPr lang="nl-BE" sz="1600" dirty="0"/>
              <a:t>Toezichthouders van de lokale politiezone</a:t>
            </a:r>
          </a:p>
          <a:p>
            <a:pPr lvl="1"/>
            <a:r>
              <a:rPr lang="nl-BE" sz="1800" dirty="0"/>
              <a:t>Contact opnemen met </a:t>
            </a:r>
            <a:r>
              <a:rPr lang="nl-BE" sz="1800" b="1" dirty="0"/>
              <a:t>gemeente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CA74003-331A-4AB7-A358-C471B15B9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3F6C6-2226-4286-8995-C42CB1E7C290}" type="slidenum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srgbClr val="9B9B9B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25BEAF60-E492-7F20-2BF9-16B74D7F5065}"/>
              </a:ext>
            </a:extLst>
          </p:cNvPr>
          <p:cNvSpPr txBox="1">
            <a:spLocks/>
          </p:cNvSpPr>
          <p:nvPr/>
        </p:nvSpPr>
        <p:spPr>
          <a:xfrm>
            <a:off x="1388018" y="727254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700" b="0" kern="1200">
                <a:solidFill>
                  <a:srgbClr val="6D8B2B"/>
                </a:solidFill>
                <a:latin typeface="FlandersArtSans-Medium" panose="00000600000000000000" pitchFamily="2" charset="0"/>
                <a:ea typeface="+mj-ea"/>
                <a:cs typeface="+mj-cs"/>
              </a:defRPr>
            </a:lvl1pPr>
          </a:lstStyle>
          <a:p>
            <a:r>
              <a:rPr lang="nl-NL"/>
              <a:t>Toezicht en handhaving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205517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Toezicht en handhaving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sz="1800" dirty="0"/>
              <a:t>Handhaving bij vaststelling van</a:t>
            </a:r>
          </a:p>
          <a:p>
            <a:pPr lvl="1"/>
            <a:r>
              <a:rPr lang="nl-BE" sz="1800" dirty="0"/>
              <a:t>Milieu-inbreuk</a:t>
            </a:r>
            <a:endParaRPr lang="nl-BE" sz="1600" dirty="0"/>
          </a:p>
          <a:p>
            <a:pPr marL="576000" lvl="2" indent="0">
              <a:buNone/>
            </a:pPr>
            <a:r>
              <a:rPr lang="nl-BE" sz="1400" dirty="0"/>
              <a:t>bv. geen rapport of attest afgeleverd, onterecht goedgekeurd (ontbrekende verluchting) etc.</a:t>
            </a:r>
          </a:p>
          <a:p>
            <a:pPr lvl="1"/>
            <a:r>
              <a:rPr lang="nl-BE" sz="1800" dirty="0"/>
              <a:t>Milieumisdrijf</a:t>
            </a:r>
          </a:p>
          <a:p>
            <a:pPr marL="576000" lvl="2" indent="0">
              <a:buNone/>
            </a:pPr>
            <a:r>
              <a:rPr lang="nl-BE" sz="1400" dirty="0"/>
              <a:t>bv. werken zonder erkenning, niet kwalitatief en neutraal werken </a:t>
            </a:r>
          </a:p>
          <a:p>
            <a:pPr lvl="1"/>
            <a:endParaRPr lang="nl-BE" sz="1800" dirty="0"/>
          </a:p>
          <a:p>
            <a:r>
              <a:rPr lang="nl-BE" sz="1800" dirty="0"/>
              <a:t>Dit kan leiden tot</a:t>
            </a:r>
          </a:p>
          <a:p>
            <a:pPr lvl="1"/>
            <a:r>
              <a:rPr lang="nl-BE" sz="1800" dirty="0"/>
              <a:t>Schorsen van erkenning</a:t>
            </a:r>
          </a:p>
          <a:p>
            <a:pPr lvl="1"/>
            <a:r>
              <a:rPr lang="nl-BE" sz="1800" dirty="0"/>
              <a:t>Intrekken van erkenning</a:t>
            </a:r>
          </a:p>
          <a:p>
            <a:pPr lvl="1"/>
            <a:r>
              <a:rPr lang="nl-BE" sz="1800" dirty="0"/>
              <a:t>Administratieve geldboete</a:t>
            </a:r>
          </a:p>
          <a:p>
            <a:pPr lvl="1"/>
            <a:endParaRPr lang="nl-BE" sz="1800" dirty="0"/>
          </a:p>
          <a:p>
            <a:r>
              <a:rPr lang="nl-BE" sz="1800" dirty="0"/>
              <a:t>Technicus wordt steeds gecontacteerd om zich te verantwoorden en om mee te werken aan de controle</a:t>
            </a:r>
          </a:p>
          <a:p>
            <a:pPr lvl="1"/>
            <a:r>
              <a:rPr lang="nl-BE" sz="1800" dirty="0"/>
              <a:t>Controleer dus steeds of uw contactgegevens up-to-date zijn</a:t>
            </a:r>
          </a:p>
          <a:p>
            <a:pPr lvl="1"/>
            <a:r>
              <a:rPr lang="nl-BE" sz="1800" dirty="0"/>
              <a:t>Wijzigingen via </a:t>
            </a:r>
            <a:r>
              <a:rPr lang="nl-BE" sz="1800" dirty="0">
                <a:hlinkClick r:id="rId2"/>
              </a:rPr>
              <a:t>www.omgevingvlaanderen.be/erkenningen </a:t>
            </a:r>
            <a:endParaRPr lang="nl-BE" sz="1800" dirty="0"/>
          </a:p>
          <a:p>
            <a:pPr marL="288000" lvl="1" indent="0">
              <a:buNone/>
            </a:pPr>
            <a:endParaRPr lang="nl-BE" sz="18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0AACDC2-B1E1-404D-B6D0-6C66EEDE4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3F6C6-2226-4286-8995-C42CB1E7C290}" type="slidenum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srgbClr val="9B9B9B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380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0562" y="160786"/>
            <a:ext cx="7416000" cy="1116000"/>
          </a:xfrm>
        </p:spPr>
        <p:txBody>
          <a:bodyPr/>
          <a:lstStyle/>
          <a:p>
            <a:r>
              <a:rPr lang="nl-NL" dirty="0"/>
              <a:t>Keuring voor eerste ingebruikname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sz="quarter" idx="13"/>
          </p:nvPr>
        </p:nvSpPr>
        <p:spPr>
          <a:xfrm>
            <a:off x="640396" y="1204399"/>
            <a:ext cx="7416256" cy="4098925"/>
          </a:xfrm>
        </p:spPr>
        <p:txBody>
          <a:bodyPr/>
          <a:lstStyle/>
          <a:p>
            <a:r>
              <a:rPr lang="nl-BE" sz="2000" dirty="0"/>
              <a:t>Doel van de keuring:</a:t>
            </a:r>
          </a:p>
          <a:p>
            <a:pPr lvl="1"/>
            <a:endParaRPr lang="nl-BE" sz="2000" dirty="0"/>
          </a:p>
          <a:p>
            <a:pPr lvl="1"/>
            <a:r>
              <a:rPr lang="nl-BE" sz="2000" dirty="0"/>
              <a:t>Grondig nazicht van:</a:t>
            </a:r>
          </a:p>
          <a:p>
            <a:pPr lvl="2"/>
            <a:r>
              <a:rPr lang="nl-BE" sz="1800" dirty="0"/>
              <a:t>Nieuw centraal stooktoestel</a:t>
            </a:r>
          </a:p>
          <a:p>
            <a:pPr lvl="3"/>
            <a:r>
              <a:rPr lang="nl-BE" sz="1800" dirty="0"/>
              <a:t>Ketel (en brander)</a:t>
            </a:r>
          </a:p>
          <a:p>
            <a:pPr lvl="3"/>
            <a:r>
              <a:rPr lang="nl-BE" sz="1800" dirty="0"/>
              <a:t>Rookgasafvoerkanaal</a:t>
            </a:r>
          </a:p>
          <a:p>
            <a:pPr lvl="2"/>
            <a:r>
              <a:rPr lang="nl-BE" sz="1800" dirty="0"/>
              <a:t>Stooklokaal</a:t>
            </a:r>
          </a:p>
          <a:p>
            <a:pPr lvl="2"/>
            <a:r>
              <a:rPr lang="nl-BE" sz="1800" dirty="0"/>
              <a:t>Elektrische en hydraulische componenten</a:t>
            </a:r>
          </a:p>
          <a:p>
            <a:pPr lvl="1"/>
            <a:endParaRPr lang="nl-BE" sz="2000" dirty="0"/>
          </a:p>
          <a:p>
            <a:pPr lvl="1"/>
            <a:r>
              <a:rPr lang="nl-BE" sz="2000" dirty="0"/>
              <a:t>Controle van de goede en veilige staat van werking</a:t>
            </a:r>
          </a:p>
          <a:p>
            <a:pPr lvl="2"/>
            <a:r>
              <a:rPr lang="nl-BE" sz="1800" dirty="0"/>
              <a:t>Afstelling ketel/brander</a:t>
            </a:r>
          </a:p>
          <a:p>
            <a:pPr lvl="2"/>
            <a:r>
              <a:rPr lang="nl-BE" sz="1800" dirty="0"/>
              <a:t>Besparing energiefactuur</a:t>
            </a:r>
          </a:p>
          <a:p>
            <a:pPr lvl="2"/>
            <a:r>
              <a:rPr lang="nl-BE" sz="1800" dirty="0"/>
              <a:t>Vermijden van onvoorziene herstellingskosten</a:t>
            </a:r>
          </a:p>
          <a:p>
            <a:pPr lvl="2"/>
            <a:r>
              <a:rPr lang="nl-BE" sz="1800" dirty="0"/>
              <a:t>Waarborgen veiligheid van de klant (CO-vergiftiging)</a:t>
            </a:r>
          </a:p>
          <a:p>
            <a:pPr lvl="1"/>
            <a:endParaRPr lang="nl-BE" sz="2000" dirty="0"/>
          </a:p>
          <a:p>
            <a:pPr lvl="1"/>
            <a:r>
              <a:rPr lang="nl-BE" sz="2000" dirty="0"/>
              <a:t>Opmaak keuringsrapport en verbrandingsattest</a:t>
            </a:r>
          </a:p>
          <a:p>
            <a:pPr marL="288000" lvl="1" indent="0">
              <a:buNone/>
            </a:pPr>
            <a:endParaRPr lang="nl-BE" sz="20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244F023-BF2D-47CE-A7B2-D6D6B3D7A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3F6C6-2226-4286-8995-C42CB1E7C290}" type="slidenum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srgbClr val="9B9B9B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0798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32101" y="134907"/>
            <a:ext cx="7416000" cy="1116000"/>
          </a:xfrm>
        </p:spPr>
        <p:txBody>
          <a:bodyPr/>
          <a:lstStyle/>
          <a:p>
            <a:r>
              <a:rPr lang="nl-NL" dirty="0"/>
              <a:t>Keuring voor eerste ingebruikname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sz="quarter" idx="13"/>
          </p:nvPr>
        </p:nvSpPr>
        <p:spPr>
          <a:xfrm>
            <a:off x="588638" y="1207609"/>
            <a:ext cx="7416256" cy="4098925"/>
          </a:xfrm>
        </p:spPr>
        <p:txBody>
          <a:bodyPr/>
          <a:lstStyle/>
          <a:p>
            <a:r>
              <a:rPr lang="nl-BE" sz="1800" dirty="0"/>
              <a:t>Keuring voor eerste ingebruikname	(art. 12)</a:t>
            </a:r>
          </a:p>
          <a:p>
            <a:pPr lvl="1"/>
            <a:r>
              <a:rPr lang="nl-BE" sz="1800" dirty="0"/>
              <a:t>Verplicht voor </a:t>
            </a:r>
            <a:r>
              <a:rPr lang="nl-BE" sz="1800" b="1" dirty="0"/>
              <a:t>elk</a:t>
            </a:r>
            <a:r>
              <a:rPr lang="nl-BE" sz="1800" dirty="0"/>
              <a:t> </a:t>
            </a:r>
            <a:r>
              <a:rPr lang="nl-BE" sz="1800" b="1" dirty="0"/>
              <a:t>nieuw toestel</a:t>
            </a:r>
          </a:p>
          <a:p>
            <a:pPr marL="288000" lvl="1" indent="0">
              <a:buNone/>
            </a:pPr>
            <a:endParaRPr lang="nl-BE" sz="1800" b="1" dirty="0"/>
          </a:p>
          <a:p>
            <a:pPr lvl="1"/>
            <a:r>
              <a:rPr lang="nl-BE" sz="1800" b="1" dirty="0"/>
              <a:t>Definitie</a:t>
            </a:r>
            <a:r>
              <a:rPr lang="nl-BE" sz="1800" dirty="0"/>
              <a:t> nieuw toestel (zie eerder):</a:t>
            </a:r>
          </a:p>
          <a:p>
            <a:pPr lvl="2"/>
            <a:r>
              <a:rPr lang="nl-BE" sz="1600" dirty="0"/>
              <a:t>Een nieuw geplaatst toestel</a:t>
            </a:r>
          </a:p>
          <a:p>
            <a:pPr lvl="2"/>
            <a:r>
              <a:rPr lang="nl-BE" sz="1600" dirty="0"/>
              <a:t>Een verplaatst toestel</a:t>
            </a:r>
          </a:p>
          <a:p>
            <a:pPr lvl="2"/>
            <a:r>
              <a:rPr lang="nl-BE" sz="1600" dirty="0"/>
              <a:t>Een verbouwd toestel (bv. aanpassing (aansluiting op) rookgasafvoerkanaal)</a:t>
            </a:r>
          </a:p>
          <a:p>
            <a:pPr lvl="2"/>
            <a:r>
              <a:rPr lang="nl-BE" sz="1600" dirty="0"/>
              <a:t>Een toestel waarvan ketel of brander vervangen werd</a:t>
            </a:r>
          </a:p>
          <a:p>
            <a:pPr lvl="2"/>
            <a:endParaRPr lang="nl-BE" sz="1600" dirty="0"/>
          </a:p>
          <a:p>
            <a:pPr lvl="1"/>
            <a:r>
              <a:rPr lang="nl-BE" sz="1800" dirty="0"/>
              <a:t>Na keuring bezorgt de technicus aan de eigenaar een</a:t>
            </a:r>
          </a:p>
          <a:p>
            <a:pPr lvl="2"/>
            <a:r>
              <a:rPr lang="nl-BE" sz="1600" b="1" dirty="0"/>
              <a:t>Keuringsrapport</a:t>
            </a:r>
          </a:p>
          <a:p>
            <a:pPr marL="576000" lvl="2" indent="0">
              <a:buNone/>
              <a:tabLst>
                <a:tab pos="1435100" algn="l"/>
              </a:tabLst>
            </a:pPr>
            <a:r>
              <a:rPr lang="nl-BE" sz="1600" b="1" dirty="0"/>
              <a:t>	en</a:t>
            </a:r>
          </a:p>
          <a:p>
            <a:pPr lvl="2"/>
            <a:r>
              <a:rPr lang="nl-BE" sz="1600" b="1" dirty="0"/>
              <a:t>Verbrandingsattest</a:t>
            </a:r>
          </a:p>
          <a:p>
            <a:pPr lvl="1"/>
            <a:endParaRPr lang="nl-BE" sz="1800" dirty="0"/>
          </a:p>
          <a:p>
            <a:pPr lvl="1"/>
            <a:r>
              <a:rPr lang="nl-BE" sz="1800" dirty="0"/>
              <a:t>Opm. De </a:t>
            </a:r>
            <a:r>
              <a:rPr lang="nl-BE" sz="1800" b="1" dirty="0"/>
              <a:t>installatie</a:t>
            </a:r>
            <a:r>
              <a:rPr lang="nl-BE" sz="1800" dirty="0"/>
              <a:t> mag uitgevoerd worden door </a:t>
            </a:r>
            <a:r>
              <a:rPr lang="nl-BE" sz="1800" b="1" dirty="0"/>
              <a:t>installateur</a:t>
            </a:r>
            <a:r>
              <a:rPr lang="nl-BE" sz="1800" dirty="0"/>
              <a:t> (geen erkenning), maar </a:t>
            </a:r>
            <a:r>
              <a:rPr lang="nl-BE" sz="1800" b="1" dirty="0"/>
              <a:t>keuring</a:t>
            </a:r>
            <a:r>
              <a:rPr lang="nl-BE" sz="1800" dirty="0"/>
              <a:t> moet door </a:t>
            </a:r>
            <a:r>
              <a:rPr lang="nl-BE" sz="1800" b="1" dirty="0"/>
              <a:t>erkende</a:t>
            </a:r>
            <a:r>
              <a:rPr lang="nl-BE" sz="1800" dirty="0"/>
              <a:t> </a:t>
            </a:r>
            <a:r>
              <a:rPr lang="nl-BE" sz="1800" b="1" dirty="0"/>
              <a:t>technicus</a:t>
            </a:r>
            <a:r>
              <a:rPr lang="nl-BE" sz="1800" dirty="0"/>
              <a:t>!	</a:t>
            </a:r>
          </a:p>
          <a:p>
            <a:pPr lvl="1"/>
            <a:endParaRPr lang="nl-BE" sz="18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67913D6-07F5-4D1C-88B6-A2BEAEC7D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3F6C6-2226-4286-8995-C42CB1E7C290}" type="slidenum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srgbClr val="9B9B9B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779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Keuring voor eerste ingebruikname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sz="quarter" idx="13"/>
          </p:nvPr>
        </p:nvSpPr>
        <p:spPr>
          <a:xfrm>
            <a:off x="1235619" y="1279563"/>
            <a:ext cx="7416256" cy="4098925"/>
          </a:xfrm>
        </p:spPr>
        <p:txBody>
          <a:bodyPr/>
          <a:lstStyle/>
          <a:p>
            <a:r>
              <a:rPr lang="nl-BE" sz="1800" dirty="0"/>
              <a:t>De keuring voor eerste ingebruikname bestaat uit:</a:t>
            </a:r>
          </a:p>
          <a:p>
            <a:pPr lvl="1"/>
            <a:r>
              <a:rPr lang="nl-BE" sz="1800" dirty="0"/>
              <a:t>Onderzoek van </a:t>
            </a:r>
            <a:r>
              <a:rPr lang="nl-BE" sz="1800" b="1" dirty="0"/>
              <a:t>goede en veilige staat van werking</a:t>
            </a:r>
          </a:p>
          <a:p>
            <a:pPr lvl="1"/>
            <a:endParaRPr lang="nl-BE" sz="1800" b="1" dirty="0"/>
          </a:p>
          <a:p>
            <a:pPr lvl="1"/>
            <a:r>
              <a:rPr lang="nl-BE" sz="1800" dirty="0"/>
              <a:t>Onderzoek van de </a:t>
            </a:r>
            <a:r>
              <a:rPr lang="nl-BE" sz="1800" b="1" dirty="0"/>
              <a:t>algemene staat </a:t>
            </a:r>
            <a:r>
              <a:rPr lang="nl-BE" sz="1800" dirty="0"/>
              <a:t>van het toestel</a:t>
            </a:r>
          </a:p>
          <a:p>
            <a:pPr lvl="2"/>
            <a:r>
              <a:rPr lang="nl-BE" sz="1600" dirty="0"/>
              <a:t>Verbinding tussen de brander en de ketel (indien van toepassing)</a:t>
            </a:r>
          </a:p>
          <a:p>
            <a:pPr lvl="2"/>
            <a:endParaRPr lang="nl-BE" sz="1600" dirty="0"/>
          </a:p>
          <a:p>
            <a:pPr lvl="1"/>
            <a:r>
              <a:rPr lang="nl-BE" sz="1800" dirty="0"/>
              <a:t>Controle van het </a:t>
            </a:r>
            <a:r>
              <a:rPr lang="nl-BE" sz="1800" b="1" dirty="0"/>
              <a:t>rookgasafvoerkanaal</a:t>
            </a:r>
          </a:p>
          <a:p>
            <a:pPr lvl="2"/>
            <a:r>
              <a:rPr lang="nl-BE" sz="1600" dirty="0"/>
              <a:t>Goede werking</a:t>
            </a:r>
          </a:p>
          <a:p>
            <a:pPr lvl="2"/>
            <a:r>
              <a:rPr lang="nl-BE" sz="1600" dirty="0"/>
              <a:t>Geschiktheid voor het toestel</a:t>
            </a:r>
          </a:p>
          <a:p>
            <a:pPr lvl="3"/>
            <a:r>
              <a:rPr lang="nl-BE" sz="1600" dirty="0"/>
              <a:t>Natuurlijke vs. gedwongen afvoer (appartementsgebouwen!)</a:t>
            </a:r>
          </a:p>
          <a:p>
            <a:pPr lvl="3"/>
            <a:endParaRPr lang="nl-BE" sz="1600" dirty="0"/>
          </a:p>
          <a:p>
            <a:pPr lvl="1"/>
            <a:r>
              <a:rPr lang="nl-BE" sz="1800" dirty="0"/>
              <a:t>Controle aanwezigheid van:</a:t>
            </a:r>
          </a:p>
          <a:p>
            <a:pPr lvl="2"/>
            <a:r>
              <a:rPr lang="nl-BE" sz="1600" b="1" dirty="0"/>
              <a:t>Gebruikersinstructies</a:t>
            </a:r>
          </a:p>
          <a:p>
            <a:pPr lvl="2"/>
            <a:r>
              <a:rPr lang="nl-BE" sz="1600" b="1" dirty="0"/>
              <a:t>Onderhoudsinstructies</a:t>
            </a:r>
          </a:p>
          <a:p>
            <a:pPr lvl="2"/>
            <a:endParaRPr lang="nl-BE" sz="1600" b="1" dirty="0"/>
          </a:p>
          <a:p>
            <a:pPr lvl="1"/>
            <a:r>
              <a:rPr lang="nl-BE" sz="1800" dirty="0"/>
              <a:t>Controle van</a:t>
            </a:r>
          </a:p>
          <a:p>
            <a:pPr lvl="2"/>
            <a:r>
              <a:rPr lang="nl-BE" sz="1600" b="1" dirty="0"/>
              <a:t>Verluchting stooklokaal</a:t>
            </a:r>
          </a:p>
          <a:p>
            <a:pPr lvl="2"/>
            <a:r>
              <a:rPr lang="nl-BE" sz="1600" b="1" dirty="0"/>
              <a:t>Aanvoer verbrandingslucht </a:t>
            </a:r>
          </a:p>
          <a:p>
            <a:pPr lvl="2"/>
            <a:endParaRPr lang="nl-BE" sz="16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15E8F00-F360-4A45-9F07-FC7679F1F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3F6C6-2226-4286-8995-C42CB1E7C290}" type="slidenum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srgbClr val="9B9B9B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824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6660" y="134907"/>
            <a:ext cx="7416000" cy="839878"/>
          </a:xfrm>
        </p:spPr>
        <p:txBody>
          <a:bodyPr/>
          <a:lstStyle/>
          <a:p>
            <a:r>
              <a:rPr lang="nl-NL" sz="2800" dirty="0"/>
              <a:t>Keuring voor eerste ingebruikname</a:t>
            </a:r>
            <a:endParaRPr lang="nl-BE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sz="quarter" idx="13"/>
          </p:nvPr>
        </p:nvSpPr>
        <p:spPr>
          <a:xfrm>
            <a:off x="605891" y="795831"/>
            <a:ext cx="7416256" cy="3416940"/>
          </a:xfrm>
        </p:spPr>
        <p:txBody>
          <a:bodyPr/>
          <a:lstStyle/>
          <a:p>
            <a:r>
              <a:rPr lang="nl-BE" sz="2000" dirty="0"/>
              <a:t>Een </a:t>
            </a:r>
            <a:r>
              <a:rPr lang="nl-BE" sz="2000" b="1" dirty="0"/>
              <a:t>nieuw</a:t>
            </a:r>
            <a:r>
              <a:rPr lang="nl-BE" sz="2000" dirty="0"/>
              <a:t> centraal stooktoestel op gas of stookolie </a:t>
            </a:r>
            <a:r>
              <a:rPr lang="nl-BE" sz="2000" b="1" dirty="0"/>
              <a:t>moet steeds voorzien zijn van meetopeningen </a:t>
            </a:r>
            <a:r>
              <a:rPr lang="nl-BE" sz="2000" dirty="0"/>
              <a:t>om de controleproeven te kunnen uitvoeren;</a:t>
            </a:r>
            <a:endParaRPr lang="nl-BE" sz="1800" dirty="0"/>
          </a:p>
          <a:p>
            <a:endParaRPr lang="nl-BE" sz="1800" dirty="0"/>
          </a:p>
          <a:p>
            <a:r>
              <a:rPr lang="nl-BE" sz="2000" dirty="0"/>
              <a:t>De technicus voert na de </a:t>
            </a:r>
            <a:r>
              <a:rPr lang="nl-BE" sz="2000" b="1" dirty="0"/>
              <a:t>keuring</a:t>
            </a:r>
            <a:r>
              <a:rPr lang="nl-BE" sz="2000" dirty="0"/>
              <a:t> een </a:t>
            </a:r>
            <a:r>
              <a:rPr lang="nl-BE" sz="2000" b="1" dirty="0"/>
              <a:t>verbrandingscontrole</a:t>
            </a:r>
            <a:r>
              <a:rPr lang="nl-BE" sz="2000" dirty="0"/>
              <a:t> uit</a:t>
            </a:r>
          </a:p>
          <a:p>
            <a:pPr lvl="1"/>
            <a:r>
              <a:rPr lang="nl-BE" sz="2000" b="1" dirty="0"/>
              <a:t>Keuringsrapport</a:t>
            </a:r>
            <a:r>
              <a:rPr lang="nl-BE" sz="2000" dirty="0"/>
              <a:t> opstellen en afleveren aan de </a:t>
            </a:r>
            <a:r>
              <a:rPr lang="nl-BE" sz="2000" b="1" dirty="0"/>
              <a:t>eigenaar</a:t>
            </a:r>
          </a:p>
          <a:p>
            <a:pPr lvl="1"/>
            <a:r>
              <a:rPr lang="nl-BE" sz="2000" b="1" dirty="0"/>
              <a:t>Verbrandingsattest</a:t>
            </a:r>
            <a:r>
              <a:rPr lang="nl-BE" sz="2000" dirty="0"/>
              <a:t> opstellen en afleveren aan de </a:t>
            </a:r>
            <a:r>
              <a:rPr lang="nl-BE" sz="2000" b="1" dirty="0"/>
              <a:t>eigenaar</a:t>
            </a:r>
          </a:p>
          <a:p>
            <a:pPr lvl="2"/>
            <a:r>
              <a:rPr lang="nl-BE" sz="1800" dirty="0"/>
              <a:t>Modeldocumenten keuringsrapport en verbrandingsattest op </a:t>
            </a:r>
            <a:r>
              <a:rPr lang="nl-BE" dirty="0">
                <a:hlinkClick r:id="rId2"/>
              </a:rPr>
              <a:t>https://www.vlaanderen.be/informatie-voor-de-technicus-vloeibare-technicus-gasvormige-brandstof-en-technicus-verwarmingsaudit-cv-ketel</a:t>
            </a:r>
            <a:r>
              <a:rPr lang="nl-BE" dirty="0"/>
              <a:t> </a:t>
            </a:r>
          </a:p>
          <a:p>
            <a:pPr lvl="2"/>
            <a:endParaRPr lang="nl-BE" sz="1800" dirty="0"/>
          </a:p>
          <a:p>
            <a:pPr marL="576000" lvl="2" indent="0">
              <a:buNone/>
            </a:pPr>
            <a:endParaRPr lang="nl-BE" sz="1800" dirty="0"/>
          </a:p>
          <a:p>
            <a:pPr lvl="2"/>
            <a:endParaRPr lang="nl-BE" sz="1800" dirty="0"/>
          </a:p>
          <a:p>
            <a:endParaRPr lang="nl-BE" dirty="0"/>
          </a:p>
          <a:p>
            <a:pPr lvl="2"/>
            <a:endParaRPr lang="nl-BE" sz="1800" dirty="0"/>
          </a:p>
          <a:p>
            <a:pPr lvl="1"/>
            <a:endParaRPr lang="nl-BE" dirty="0"/>
          </a:p>
          <a:p>
            <a:pPr lvl="1"/>
            <a:endParaRPr lang="nl-BE" sz="2000" b="1" dirty="0"/>
          </a:p>
          <a:p>
            <a:endParaRPr lang="nl-BE" sz="2000" dirty="0"/>
          </a:p>
        </p:txBody>
      </p:sp>
      <p:sp>
        <p:nvSpPr>
          <p:cNvPr id="4" name="Rechthoek 3"/>
          <p:cNvSpPr/>
          <p:nvPr/>
        </p:nvSpPr>
        <p:spPr>
          <a:xfrm>
            <a:off x="1" y="4212771"/>
            <a:ext cx="9143999" cy="26579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8288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Wingdings" panose="05000000000000000000" pitchFamily="2" charset="2"/>
              </a:rPr>
              <a:t>Na keuring: keuringsrapport en verbrandingsattest 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Wingdings" panose="05000000000000000000" pitchFamily="2" charset="2"/>
              </a:rPr>
              <a:t>afleveren aan </a:t>
            </a:r>
            <a: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Wingdings" panose="05000000000000000000" pitchFamily="2" charset="2"/>
              </a:rPr>
              <a:t>eigenaar:</a:t>
            </a:r>
          </a:p>
          <a:p>
            <a:pPr marL="268288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  <a:sym typeface="Wingdings" panose="05000000000000000000" pitchFamily="2" charset="2"/>
            </a:endParaRPr>
          </a:p>
          <a:p>
            <a:pPr marL="268288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à"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Wingdings" panose="05000000000000000000" pitchFamily="2" charset="2"/>
              </a:rPr>
              <a:t>Volledig en correct invullen</a:t>
            </a:r>
          </a:p>
          <a:p>
            <a:pPr marL="268288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à"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Wingdings" panose="05000000000000000000" pitchFamily="2" charset="2"/>
              </a:rPr>
              <a:t>Duidelijk vermelden of het toestel goed en/of veilig werkt</a:t>
            </a:r>
          </a:p>
          <a:p>
            <a:pPr marL="725488" marR="0" lvl="6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à"/>
              <a:tabLst/>
              <a:defRPr/>
            </a:pPr>
            <a:r>
              <a:rPr kumimoji="0" lang="nl-B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Wingdings" panose="05000000000000000000" pitchFamily="2" charset="2"/>
              </a:rPr>
              <a:t>Zoniet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Wingdings" panose="05000000000000000000" pitchFamily="2" charset="2"/>
              </a:rPr>
              <a:t>: eigenaar moet binnen 3 maanden tekortkomingen (laten) wegwerken, gevolgd door nieuwe keuring</a:t>
            </a:r>
          </a:p>
          <a:p>
            <a:pPr marL="268288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à"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Wingdings" panose="05000000000000000000" pitchFamily="2" charset="2"/>
              </a:rPr>
              <a:t>Zelf ondertekenen en duplicaat minstens één jaar bewaren</a:t>
            </a:r>
          </a:p>
          <a:p>
            <a:pPr marL="268288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à"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Wingdings" panose="05000000000000000000" pitchFamily="2" charset="2"/>
              </a:rPr>
              <a:t>Laten ondertekenen door eigenaar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D2AAEFD-FAAC-4EE8-9211-E227C183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3F6C6-2226-4286-8995-C42CB1E7C290}" type="slidenum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srgbClr val="9B9B9B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0387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1399517" y="2656935"/>
            <a:ext cx="7416000" cy="731072"/>
          </a:xfrm>
        </p:spPr>
        <p:txBody>
          <a:bodyPr/>
          <a:lstStyle/>
          <a:p>
            <a:r>
              <a:rPr lang="nl-BE" sz="4400" dirty="0"/>
              <a:t>Periodiek onderhoud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E13760F1-CEE1-445F-93F6-1FEAF5008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49CDD0-7D77-4D23-9A27-F361E39BA472}" type="datetime1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25/09/2023</a:t>
            </a:fld>
            <a:r>
              <a:rPr kumimoji="0" lang="nl-BE" sz="900" b="0" i="0" u="none" strike="noStrike" kern="1200" cap="none" spc="0" normalizeH="0" baseline="0" noProof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 </a:t>
            </a:r>
            <a:r>
              <a:rPr kumimoji="0" lang="nl-BE" sz="900" b="1" i="0" u="none" strike="noStrike" kern="1200" cap="none" spc="0" normalizeH="0" baseline="0" noProof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│</a:t>
            </a:r>
            <a:fld id="{B263F6C6-2226-4286-8995-C42CB1E7C290}" type="slidenum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srgbClr val="9B9B9B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181091"/>
      </p:ext>
    </p:extLst>
  </p:cSld>
  <p:clrMapOvr>
    <a:masterClrMapping/>
  </p:clrMapOvr>
</p:sld>
</file>

<file path=ppt/theme/theme1.xml><?xml version="1.0" encoding="utf-8"?>
<a:theme xmlns:a="http://schemas.openxmlformats.org/drawingml/2006/main" name="Omgeving-template_Groen_FlandersFont-ingesloten">
  <a:themeElements>
    <a:clrScheme name="Aangepast 6">
      <a:dk1>
        <a:sysClr val="windowText" lastClr="000000"/>
      </a:dk1>
      <a:lt1>
        <a:sysClr val="window" lastClr="FFFFFF"/>
      </a:lt1>
      <a:dk2>
        <a:srgbClr val="926DA5"/>
      </a:dk2>
      <a:lt2>
        <a:srgbClr val="EEECE1"/>
      </a:lt2>
      <a:accent1>
        <a:srgbClr val="D96422"/>
      </a:accent1>
      <a:accent2>
        <a:srgbClr val="6E8C2B"/>
      </a:accent2>
      <a:accent3>
        <a:srgbClr val="8AAE26"/>
      </a:accent3>
      <a:accent4>
        <a:srgbClr val="A2C61C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00509E9A-BA82-472A-BA2B-D9D1FB9FA071}" vid="{3147FCF8-3A3C-43B6-A9D7-649326A1439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</TotalTime>
  <Words>2305</Words>
  <Application>Microsoft Office PowerPoint</Application>
  <PresentationFormat>Diavoorstelling (4:3)</PresentationFormat>
  <Paragraphs>487</Paragraphs>
  <Slides>43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43</vt:i4>
      </vt:variant>
    </vt:vector>
  </HeadingPairs>
  <TitlesOfParts>
    <vt:vector size="51" baseType="lpstr">
      <vt:lpstr>Arial</vt:lpstr>
      <vt:lpstr>Calibri</vt:lpstr>
      <vt:lpstr>Calibri Light</vt:lpstr>
      <vt:lpstr>FlandersArtSans-Bold</vt:lpstr>
      <vt:lpstr>FlandersArtSans-Medium</vt:lpstr>
      <vt:lpstr>FlandersArtSans-Regular</vt:lpstr>
      <vt:lpstr>Wingdings</vt:lpstr>
      <vt:lpstr>Omgeving-template_Groen_FlandersFont-ingesloten</vt:lpstr>
      <vt:lpstr>Verplichtingen erkende technicus versie mei 2023</vt:lpstr>
      <vt:lpstr>Verplichtingen technicus</vt:lpstr>
      <vt:lpstr>Verplichtingen technicus</vt:lpstr>
      <vt:lpstr>Keuring voor eerste ingebruikname</vt:lpstr>
      <vt:lpstr>Keuring voor eerste ingebruikname</vt:lpstr>
      <vt:lpstr>Keuring voor eerste ingebruikname</vt:lpstr>
      <vt:lpstr>Keuring voor eerste ingebruikname</vt:lpstr>
      <vt:lpstr>Keuring voor eerste ingebruikname</vt:lpstr>
      <vt:lpstr>Periodiek onderhoud</vt:lpstr>
      <vt:lpstr>Periodiek onderhoud</vt:lpstr>
      <vt:lpstr>Periodiek onderhoud</vt:lpstr>
      <vt:lpstr>Overzicht</vt:lpstr>
      <vt:lpstr>Periodiek onderhoud</vt:lpstr>
      <vt:lpstr>Periodiek onderhoud</vt:lpstr>
      <vt:lpstr>Periodiek onderhoud</vt:lpstr>
      <vt:lpstr>Periodiek onderhoud</vt:lpstr>
      <vt:lpstr>Periodiek onderhoud</vt:lpstr>
      <vt:lpstr>Verwarmingsaudit</vt:lpstr>
      <vt:lpstr>Verwarmingsaudit</vt:lpstr>
      <vt:lpstr>Verwarmingsaudit</vt:lpstr>
      <vt:lpstr>Overzicht</vt:lpstr>
      <vt:lpstr>Verwarmingsaudit</vt:lpstr>
      <vt:lpstr>Webtoepassing voor registratie van: - keuringsattest - onderhoudsattest - reinigingstattest</vt:lpstr>
      <vt:lpstr>Registreren en meldingen via webtoepassing VEKA</vt:lpstr>
      <vt:lpstr>Registreren en meldingen via webtoepassing VEKA</vt:lpstr>
      <vt:lpstr>Registreren en meldingen via webtoepassing VEKA</vt:lpstr>
      <vt:lpstr>Registreren en meldingen via webtoepassing VEKA</vt:lpstr>
      <vt:lpstr>Webtoepassing</vt:lpstr>
      <vt:lpstr>PowerPoint-presentatie</vt:lpstr>
      <vt:lpstr>PowerPoint-presentatie</vt:lpstr>
      <vt:lpstr>PowerPoint-presentatie</vt:lpstr>
      <vt:lpstr>PowerPoint-presentatie</vt:lpstr>
      <vt:lpstr>Webtoepassing</vt:lpstr>
      <vt:lpstr>PowerPoint-presentatie</vt:lpstr>
      <vt:lpstr>PowerPoint-presentatie</vt:lpstr>
      <vt:lpstr>Informatie- en communicatiemateriaal</vt:lpstr>
      <vt:lpstr>Informatie- en communicatiemateriaal</vt:lpstr>
      <vt:lpstr>Nuttige links</vt:lpstr>
      <vt:lpstr>Toezicht en handhaving</vt:lpstr>
      <vt:lpstr>Toezicht en handhaving</vt:lpstr>
      <vt:lpstr>Toezicht en handhaving</vt:lpstr>
      <vt:lpstr>PowerPoint-presentatie</vt:lpstr>
      <vt:lpstr>Toezicht en handhaving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Patrick UTEN</dc:creator>
  <cp:lastModifiedBy>Patrick</cp:lastModifiedBy>
  <cp:revision>7</cp:revision>
  <cp:lastPrinted>2023-05-29T10:35:44Z</cp:lastPrinted>
  <dcterms:created xsi:type="dcterms:W3CDTF">2019-09-25T19:44:40Z</dcterms:created>
  <dcterms:modified xsi:type="dcterms:W3CDTF">2023-09-25T20:34:30Z</dcterms:modified>
</cp:coreProperties>
</file>