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98" y="288000"/>
            <a:ext cx="4685810" cy="62640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  <p:sp>
        <p:nvSpPr>
          <p:cNvPr id="9" name="Tekstvak 3"/>
          <p:cNvSpPr txBox="1"/>
          <p:nvPr userDrawn="1"/>
        </p:nvSpPr>
        <p:spPr>
          <a:xfrm>
            <a:off x="6992666" y="6229572"/>
            <a:ext cx="258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800" dirty="0" err="1">
                <a:solidFill>
                  <a:schemeClr val="bg1"/>
                </a:solidFill>
              </a:rPr>
              <a:t>Leiegardens</a:t>
            </a:r>
            <a:r>
              <a:rPr lang="nl-BE" sz="800" dirty="0">
                <a:solidFill>
                  <a:schemeClr val="bg1"/>
                </a:solidFill>
              </a:rPr>
              <a:t> 2014,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Your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Estate</a:t>
            </a:r>
            <a:r>
              <a:rPr lang="nl-BE" sz="800" baseline="0" dirty="0">
                <a:solidFill>
                  <a:schemeClr val="bg1"/>
                </a:solidFill>
              </a:rPr>
              <a:t> Solution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80C755-511B-4B3D-87EE-0FB2B75636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04" y="1460290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27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305417"/>
            <a:ext cx="1915595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48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</p:spTree>
    <p:extLst>
      <p:ext uri="{BB962C8B-B14F-4D97-AF65-F5344CB8AC3E}">
        <p14:creationId xmlns:p14="http://schemas.microsoft.com/office/powerpoint/2010/main" val="55642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4716611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294822"/>
            <a:ext cx="1915595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3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5954048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4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5959407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979926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3" y="5978750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998" y="288000"/>
            <a:ext cx="4685810" cy="62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2" y="288000"/>
            <a:ext cx="8549415" cy="62640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6D8B2B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accent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61861" y="6385877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61861" y="6402502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6D8B2B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235619" y="1690688"/>
            <a:ext cx="7416256" cy="4098925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259388" y="1690688"/>
            <a:ext cx="3392487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84820" y="6419127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 b="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78486" y="6394189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235075" y="1690688"/>
            <a:ext cx="3708400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943475" y="1690688"/>
            <a:ext cx="3708400" cy="4160837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2305877" y="5784574"/>
            <a:ext cx="5387010" cy="612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marL="1152000" indent="0">
              <a:buNone/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621682"/>
            <a:ext cx="1850849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5632354"/>
            <a:ext cx="1293879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36923" y="6385877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14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844800" y="6339600"/>
            <a:ext cx="11060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Klik om de modelstijlen te bewerken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0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Tweede niveau</a:t>
            </a:r>
          </a:p>
          <a:p>
            <a:pPr marL="864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21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Derde niveau</a:t>
            </a:r>
          </a:p>
          <a:p>
            <a:pPr marL="1152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Vierde niveau</a:t>
            </a:r>
          </a:p>
          <a:p>
            <a:pPr marL="1440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Vijfde niveau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17EB92-328A-41DE-A88B-AAC97BB75D8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67" y="5674844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accent2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2200" b="1" kern="1200" spc="0" baseline="0">
          <a:solidFill>
            <a:srgbClr val="9B9B9B"/>
          </a:solidFill>
          <a:latin typeface="FlandersArtSans-Medium" panose="000006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1"/>
        </a:buBlip>
        <a:tabLst/>
        <a:defRPr sz="18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2"/>
        </a:buBlip>
        <a:tabLst/>
        <a:defRPr sz="16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14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iligverwarmen.b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nenvlaanderen.be/content/welke-herstellingen-voor-huurder-en-verhuurde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iligverwarmen.be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Verplichtingen van de gebruiker en de eigenaar van een centraal stooktoestel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B78F92-50A8-49CC-8A41-73B3A149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58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270054"/>
            <a:ext cx="7416000" cy="1116000"/>
          </a:xfrm>
        </p:spPr>
        <p:txBody>
          <a:bodyPr/>
          <a:lstStyle/>
          <a:p>
            <a:r>
              <a:rPr lang="nl-NL" dirty="0"/>
              <a:t>Verplichting eigenaar: verwarmingsaudit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357535"/>
            <a:ext cx="7416256" cy="4098925"/>
          </a:xfrm>
        </p:spPr>
        <p:txBody>
          <a:bodyPr/>
          <a:lstStyle/>
          <a:p>
            <a:r>
              <a:rPr lang="nl-BE" sz="1800" dirty="0"/>
              <a:t>Eigenaar laat een verwarmingsaudit uitvoeren:		(art. 9)</a:t>
            </a:r>
          </a:p>
          <a:p>
            <a:pPr lvl="1"/>
            <a:r>
              <a:rPr lang="nl-BE" sz="1600" dirty="0"/>
              <a:t>Gasvormige brandstof:</a:t>
            </a:r>
          </a:p>
          <a:p>
            <a:pPr lvl="2"/>
            <a:r>
              <a:rPr lang="nl-BE" sz="1400" dirty="0"/>
              <a:t>Vanaf 20 tot en met 100 kW: </a:t>
            </a:r>
          </a:p>
          <a:p>
            <a:pPr lvl="3"/>
            <a:r>
              <a:rPr lang="nl-BE" sz="1400" dirty="0"/>
              <a:t>eerste audit bij eerstvolgende onderhoud nadat het toestel vijf jaar is geworden </a:t>
            </a:r>
          </a:p>
          <a:p>
            <a:pPr lvl="3"/>
            <a:r>
              <a:rPr lang="nl-BE" sz="1400" dirty="0"/>
              <a:t>nadien vijfjaarlijks erkende </a:t>
            </a:r>
            <a:r>
              <a:rPr lang="nl-BE" sz="1400" b="1" dirty="0"/>
              <a:t>technicus gasvormige brandstof</a:t>
            </a:r>
          </a:p>
          <a:p>
            <a:pPr marL="864000" lvl="3" indent="0">
              <a:buNone/>
            </a:pPr>
            <a:endParaRPr lang="nl-BE" sz="1400" b="1" dirty="0"/>
          </a:p>
          <a:p>
            <a:pPr marL="864000" lvl="3" indent="0">
              <a:buNone/>
            </a:pPr>
            <a:r>
              <a:rPr lang="nl-BE" sz="1400" dirty="0"/>
              <a:t>Bv. eerste audit bij het 2-jaarlijks onderhoud op zes jaar, nadien op tien jaar etc.</a:t>
            </a:r>
          </a:p>
          <a:p>
            <a:pPr marL="864000" lvl="3" indent="0">
              <a:buNone/>
            </a:pPr>
            <a:endParaRPr lang="nl-BE" sz="1400" dirty="0"/>
          </a:p>
          <a:p>
            <a:pPr lvl="2"/>
            <a:r>
              <a:rPr lang="nl-BE" sz="1400" dirty="0"/>
              <a:t>Meer dan 100 kW (één ketel op circuit): vierjaarlijks door </a:t>
            </a:r>
            <a:r>
              <a:rPr lang="nl-BE" sz="1400" b="1" dirty="0"/>
              <a:t>technicus verwarmingsaudit </a:t>
            </a:r>
            <a:r>
              <a:rPr lang="nl-BE" sz="1400" dirty="0"/>
              <a:t>(aparte erkenning)</a:t>
            </a:r>
            <a:r>
              <a:rPr lang="nl-BE" sz="1400" b="1" dirty="0"/>
              <a:t> + gasvormige brandstof</a:t>
            </a:r>
          </a:p>
          <a:p>
            <a:pPr marL="576000" lvl="2" indent="0">
              <a:buNone/>
            </a:pPr>
            <a:endParaRPr lang="nl-BE" sz="1400" b="1" dirty="0"/>
          </a:p>
          <a:p>
            <a:pPr lvl="2"/>
            <a:r>
              <a:rPr lang="nl-BE" sz="1400" dirty="0"/>
              <a:t>Meerdere ketels op het circuit (ongeacht vermogen): </a:t>
            </a:r>
            <a:r>
              <a:rPr lang="nl-BE" sz="1400" b="1" dirty="0"/>
              <a:t>technicus verwarmingsaudit + gasvormige brandstof </a:t>
            </a:r>
          </a:p>
          <a:p>
            <a:pPr marL="576000" lvl="2" indent="0">
              <a:buNone/>
            </a:pPr>
            <a:endParaRPr lang="nl-BE" sz="1400" dirty="0"/>
          </a:p>
          <a:p>
            <a:pPr lvl="1"/>
            <a:endParaRPr lang="nl-BE" sz="1600" dirty="0"/>
          </a:p>
          <a:p>
            <a:pPr lvl="1"/>
            <a:endParaRPr lang="nl-BE" sz="1600" b="1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F96493-3899-45CE-B4AA-73BCD088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0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200" dirty="0"/>
          </a:p>
          <a:p>
            <a:pPr lvl="2"/>
            <a:endParaRPr lang="nl-BE" sz="1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" y="0"/>
          <a:ext cx="9144001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Verplichting voor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Aantal ketels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Vermogen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Wanneer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Wie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Attest / Rapport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Keuring vóór eerste ingebruikname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Eigenaar (verhuurder)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n.v.t. 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Alle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Nieuw centraal stooktoestel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Erkende technicus gasvormige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Keuringsrapport</a:t>
                      </a:r>
                      <a:endParaRPr lang="nl-BE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Stookolie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Erkende technicus vloeibare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Vaste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Geschoold vakman of erkende technicus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Onderhoud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Gebruiker (huurder)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Gasvormige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n.v.t.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Vanaf 20 kW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Tweejaarlijks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Erkende technicus gasvormige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Reinigings- en verbrandings-attest</a:t>
                      </a:r>
                      <a:endParaRPr lang="nl-BE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Stookolie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Jaarlijks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Erkende technicus vloeibare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Vaste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Alle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Jaarlijks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Geschoold vakman of erkende technicus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Verwarmingsaudit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Eigenaar (verhuurder)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Gasvormige brandstof 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Eén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Vanaf 20 kW tot en met 100 kW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Samen met de eerste onderhoudsbeurt nadat het toestel vijf jaar is geworden en nadien vijfjaarlijks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Verwarmingsauditrapport</a:t>
                      </a:r>
                      <a:endParaRPr lang="nl-BE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Stookolie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vloeibare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Vaste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Eén of meerdere 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Vanaf 20 kW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verwarmingsaudit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4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Gasvormige brandstof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Eén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Meer dan </a:t>
                      </a:r>
                      <a:endParaRPr lang="nl-BE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100 kW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Vierjaarlijks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verwarmingsaudit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4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Stookolie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Tweejaarlijks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Gasvormige brandstof of stookolie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Meerdere 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Alle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Afhankelijk van het vermogen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2327B-C1BF-49FF-A618-58F2F65E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8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400" dirty="0"/>
          </a:p>
          <a:p>
            <a:r>
              <a:rPr lang="nl-BE" sz="2000" dirty="0"/>
              <a:t>Op </a:t>
            </a:r>
            <a:r>
              <a:rPr lang="nl-BE" sz="2000" dirty="0">
                <a:hlinkClick r:id="rId2"/>
              </a:rPr>
              <a:t>www.veiligverwarmen.be</a:t>
            </a:r>
            <a:r>
              <a:rPr lang="nl-BE" sz="2000" dirty="0"/>
              <a:t> vindt u:</a:t>
            </a:r>
          </a:p>
          <a:p>
            <a:pPr lvl="1"/>
            <a:r>
              <a:rPr lang="nl-BE" sz="2000" dirty="0"/>
              <a:t>Meer informatie toegespitst op particulier omtrent:</a:t>
            </a:r>
          </a:p>
          <a:p>
            <a:pPr lvl="2"/>
            <a:r>
              <a:rPr lang="nl-BE" sz="1800" dirty="0"/>
              <a:t>Regelgeving stooktoestellen (verplichtingen etc.)</a:t>
            </a:r>
          </a:p>
          <a:p>
            <a:pPr lvl="2"/>
            <a:r>
              <a:rPr lang="nl-BE" sz="1800" dirty="0"/>
              <a:t>Regelgeving erkenningen</a:t>
            </a:r>
          </a:p>
          <a:p>
            <a:pPr lvl="2"/>
            <a:endParaRPr lang="nl-BE" sz="1800" dirty="0"/>
          </a:p>
          <a:p>
            <a:pPr lvl="1"/>
            <a:r>
              <a:rPr lang="nl-BE" sz="2000" dirty="0"/>
              <a:t>Verwarmingswegwijzer</a:t>
            </a:r>
          </a:p>
          <a:p>
            <a:pPr lvl="2"/>
            <a:r>
              <a:rPr lang="nl-BE" sz="1800" dirty="0" err="1"/>
              <a:t>Webtoepassing</a:t>
            </a:r>
            <a:r>
              <a:rPr lang="nl-BE" sz="1800" dirty="0"/>
              <a:t> voor achterhalen van verplichtingen</a:t>
            </a:r>
          </a:p>
          <a:p>
            <a:pPr lvl="2"/>
            <a:endParaRPr lang="nl-BE" sz="1800" dirty="0"/>
          </a:p>
          <a:p>
            <a:pPr lvl="1"/>
            <a:r>
              <a:rPr lang="nl-BE" sz="2000" dirty="0"/>
              <a:t>Overzichtslijsten</a:t>
            </a:r>
          </a:p>
          <a:p>
            <a:pPr lvl="2"/>
            <a:r>
              <a:rPr lang="nl-BE" sz="1800" dirty="0"/>
              <a:t>Alle erkende technici worden hierop weergegeven</a:t>
            </a:r>
          </a:p>
          <a:p>
            <a:pPr lvl="2"/>
            <a:r>
              <a:rPr lang="nl-BE" sz="1800" dirty="0"/>
              <a:t>Wordt aanbevolen om erkende technicus te vinden</a:t>
            </a:r>
          </a:p>
          <a:p>
            <a:pPr lvl="2"/>
            <a:endParaRPr lang="nl-BE" sz="1800" dirty="0"/>
          </a:p>
          <a:p>
            <a:pPr marL="576000" lvl="2" indent="0">
              <a:buNone/>
            </a:pPr>
            <a:r>
              <a:rPr lang="nl-BE" sz="1800" b="1" dirty="0"/>
              <a:t>Belangrijk</a:t>
            </a:r>
            <a:r>
              <a:rPr lang="nl-BE" sz="1800" dirty="0"/>
              <a:t>: controleer dus regelmatig of uw gegevens correct en up-to-date zijn!</a:t>
            </a:r>
          </a:p>
          <a:p>
            <a:pPr lvl="1"/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674C4F-4AB4-4D9C-9015-9334FF25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5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eigenaar en gebruiker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200" dirty="0"/>
          </a:p>
          <a:p>
            <a:r>
              <a:rPr lang="nl-BE" sz="1800" dirty="0"/>
              <a:t>De eigenaar en gebruiker hebben enkele verplichtingen omtrent de keuring voor eerste ingebruikname, het onderhoud en de verwarmingsaudit van hun centraal stooktoestel.</a:t>
            </a:r>
          </a:p>
          <a:p>
            <a:endParaRPr lang="nl-BE" sz="1800" dirty="0"/>
          </a:p>
          <a:p>
            <a:r>
              <a:rPr lang="nl-BE" sz="1800" dirty="0"/>
              <a:t>Artikels:</a:t>
            </a:r>
          </a:p>
          <a:p>
            <a:pPr lvl="1"/>
            <a:r>
              <a:rPr lang="nl-BE" sz="1800" dirty="0"/>
              <a:t>Keuring voor eerste ingebruikname			(art. 7)</a:t>
            </a:r>
          </a:p>
          <a:p>
            <a:pPr lvl="1"/>
            <a:r>
              <a:rPr lang="nl-BE" sz="1800" dirty="0"/>
              <a:t>Periodiek onderhoud					(art. 8)</a:t>
            </a:r>
          </a:p>
          <a:p>
            <a:pPr lvl="1"/>
            <a:r>
              <a:rPr lang="nl-BE" sz="1800" dirty="0"/>
              <a:t>Verwarmingsaudit					(art. 9)</a:t>
            </a:r>
          </a:p>
          <a:p>
            <a:pPr lvl="1"/>
            <a:r>
              <a:rPr lang="nl-BE" sz="1800" dirty="0"/>
              <a:t>Wegwerken van tekortkomingen			(art. 10)</a:t>
            </a:r>
          </a:p>
          <a:p>
            <a:pPr lvl="1"/>
            <a:r>
              <a:rPr lang="nl-BE" sz="1800" dirty="0"/>
              <a:t>Ter beschikking houden van attesten en rapporten	(art. 11)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D95EA6-B8D5-4A77-B1C2-F4768BC8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4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eigenaar en gebruiker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sz="1800" dirty="0"/>
          </a:p>
          <a:p>
            <a:r>
              <a:rPr lang="nl-BE" sz="1800" dirty="0"/>
              <a:t>In geval van verhuur:</a:t>
            </a:r>
          </a:p>
          <a:p>
            <a:pPr lvl="1"/>
            <a:r>
              <a:rPr lang="nl-BE" sz="1800" b="1" dirty="0"/>
              <a:t>Eigenaar = verhuurder</a:t>
            </a:r>
          </a:p>
          <a:p>
            <a:pPr lvl="1"/>
            <a:r>
              <a:rPr lang="nl-BE" sz="1800" b="1" dirty="0"/>
              <a:t>Gebruiker = huurder</a:t>
            </a:r>
          </a:p>
          <a:p>
            <a:pPr marL="288000" lvl="1" indent="0">
              <a:buNone/>
            </a:pPr>
            <a:r>
              <a:rPr lang="nl-BE" sz="1800" dirty="0"/>
              <a:t>Indien geen verhuur: eigenaar = gebruiker</a:t>
            </a:r>
          </a:p>
          <a:p>
            <a:pPr marL="288000" lvl="1" indent="0">
              <a:buNone/>
            </a:pPr>
            <a:r>
              <a:rPr lang="nl-BE" sz="1800" dirty="0"/>
              <a:t>Indien gebouwverantwoordelijke/syndicus treedt deze op </a:t>
            </a:r>
            <a:r>
              <a:rPr lang="nl-BE" sz="1800" dirty="0" err="1"/>
              <a:t>i.f.v</a:t>
            </a:r>
            <a:r>
              <a:rPr lang="nl-BE" sz="1800" dirty="0"/>
              <a:t>. eigenaar en gebruiker.</a:t>
            </a:r>
          </a:p>
          <a:p>
            <a:pPr lvl="1"/>
            <a:endParaRPr lang="nl-BE" sz="1800" dirty="0"/>
          </a:p>
          <a:p>
            <a:r>
              <a:rPr lang="nl-BE" sz="1800" dirty="0"/>
              <a:t>Indien de eigenaar/gebruiker zijn verplichtingen niet nakomt:</a:t>
            </a:r>
          </a:p>
          <a:p>
            <a:pPr lvl="1"/>
            <a:r>
              <a:rPr lang="nl-BE" sz="1800" dirty="0"/>
              <a:t>Kan hij hiervoor gesanctioneerd worden door de </a:t>
            </a:r>
            <a:r>
              <a:rPr lang="nl-BE" sz="1800" b="1" dirty="0"/>
              <a:t>lokale toezichthouder</a:t>
            </a:r>
            <a:br>
              <a:rPr lang="nl-BE" sz="1800" dirty="0"/>
            </a:br>
            <a:r>
              <a:rPr lang="nl-BE" sz="1800" dirty="0"/>
              <a:t>(d.i. de gemeentelijke milieuambtenaar en/of de toezichthouders van de lokale politiezone)</a:t>
            </a:r>
          </a:p>
          <a:p>
            <a:pPr lvl="1"/>
            <a:r>
              <a:rPr lang="nl-BE" sz="1800" dirty="0"/>
              <a:t>Begaat hij mogelijk een inbreuk op de </a:t>
            </a:r>
            <a:r>
              <a:rPr lang="nl-BE" sz="1800" b="1" dirty="0"/>
              <a:t>brandpolis</a:t>
            </a:r>
            <a:r>
              <a:rPr lang="nl-BE" sz="1800" dirty="0"/>
              <a:t> (principe van de goede huisvader)</a:t>
            </a:r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21712A-4254-4668-85C7-7B6F44F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3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eigenaar en gebruiker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Overzicht verplichtingen</a:t>
            </a:r>
          </a:p>
          <a:p>
            <a:pPr lvl="1"/>
            <a:r>
              <a:rPr lang="nl-BE" sz="1800" b="1" dirty="0"/>
              <a:t>Keuring voor eerste ingebruikname:	eigenaar</a:t>
            </a:r>
            <a:r>
              <a:rPr lang="nl-BE" sz="1800" dirty="0"/>
              <a:t>		(art. 7)</a:t>
            </a:r>
          </a:p>
          <a:p>
            <a:pPr lvl="1"/>
            <a:r>
              <a:rPr lang="nl-BE" sz="1800" b="1" dirty="0"/>
              <a:t>Periodiek onderhoud:			gebruiker	</a:t>
            </a:r>
            <a:r>
              <a:rPr lang="nl-BE" sz="1800" dirty="0"/>
              <a:t>	(art. 8)</a:t>
            </a:r>
          </a:p>
          <a:p>
            <a:pPr lvl="1"/>
            <a:r>
              <a:rPr lang="nl-BE" sz="1800" b="1" dirty="0"/>
              <a:t>Verwarmingsaudit:			eigenaar</a:t>
            </a:r>
            <a:r>
              <a:rPr lang="nl-BE" sz="1800" dirty="0"/>
              <a:t>		(art. 9)</a:t>
            </a:r>
          </a:p>
          <a:p>
            <a:pPr lvl="1"/>
            <a:endParaRPr lang="nl-BE" sz="1800" dirty="0"/>
          </a:p>
          <a:p>
            <a:r>
              <a:rPr lang="nl-BE" sz="1800" dirty="0"/>
              <a:t>Wegwerken van tekortkomingen </a:t>
            </a:r>
            <a:r>
              <a:rPr lang="nl-BE" sz="1800" dirty="0" err="1"/>
              <a:t>i.g.v</a:t>
            </a:r>
            <a:r>
              <a:rPr lang="nl-BE" sz="1800" dirty="0"/>
              <a:t>. niet goede en/of veilige werking van het toestel na keuring of onderhoud :				(art. 10)</a:t>
            </a:r>
          </a:p>
          <a:p>
            <a:pPr lvl="1"/>
            <a:r>
              <a:rPr lang="nl-BE" sz="1800" dirty="0"/>
              <a:t>Verantwoordelijkheid van eigenaar of gebruiker afhankelijk van de tekortkoming</a:t>
            </a:r>
          </a:p>
          <a:p>
            <a:pPr lvl="2"/>
            <a:r>
              <a:rPr lang="nl-BE" sz="1600" dirty="0"/>
              <a:t>Doorgaans: grote aanpassingen (bv. aanpassing rookgasafvoerkanaal, vervanging van de ketel, aanbrengen luchttoevoer) zijn de verantwoordelijkheid van de eigenaar. Meer informatie op </a:t>
            </a:r>
            <a:r>
              <a:rPr lang="nl-BE" dirty="0">
                <a:hlinkClick r:id="rId2"/>
              </a:rPr>
              <a:t>https://www.wonenvlaanderen.be/content/welke-herstellingen-voor-huurder-en-verhuurder</a:t>
            </a:r>
            <a:endParaRPr lang="nl-BE" dirty="0"/>
          </a:p>
          <a:p>
            <a:pPr marL="864000" lvl="3" indent="0">
              <a:buNone/>
            </a:pPr>
            <a:r>
              <a:rPr lang="nl-BE" sz="1800" b="1" dirty="0"/>
              <a:t>Nieuwe keuring of onderhoud </a:t>
            </a:r>
            <a:r>
              <a:rPr lang="nl-BE" sz="1800" dirty="0"/>
              <a:t>nadat tekortkomingen werden weggewerkt!</a:t>
            </a:r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2A511C-AF13-4A78-ACA2-B741F4E9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eigenaar en gebruiker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200" dirty="0"/>
          </a:p>
          <a:p>
            <a:r>
              <a:rPr lang="nl-BE" sz="1800" dirty="0"/>
              <a:t>Ter beschikking houden van attesten en rapporten		(art. 11)</a:t>
            </a:r>
          </a:p>
          <a:p>
            <a:pPr lvl="1"/>
            <a:r>
              <a:rPr lang="nl-BE" sz="1800" dirty="0"/>
              <a:t>Bewaren:</a:t>
            </a:r>
          </a:p>
          <a:p>
            <a:pPr lvl="2"/>
            <a:r>
              <a:rPr lang="nl-BE" sz="1600" dirty="0"/>
              <a:t>Eigenaar bewaart keuringsrapport (of duplicaat) bij toestel</a:t>
            </a:r>
          </a:p>
          <a:p>
            <a:pPr lvl="2"/>
            <a:r>
              <a:rPr lang="nl-BE" sz="1600" dirty="0"/>
              <a:t>Gebruiker bewaart minstens de laatste twee reinigings- en verbrandingsattesten (of duplicaten) bij toestel</a:t>
            </a:r>
          </a:p>
          <a:p>
            <a:pPr lvl="2"/>
            <a:r>
              <a:rPr lang="nl-BE" sz="1600" dirty="0"/>
              <a:t>Eigenaar bewaart verwarmingsauditrapport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Doorstroom:</a:t>
            </a:r>
          </a:p>
          <a:p>
            <a:pPr lvl="2"/>
            <a:r>
              <a:rPr lang="nl-BE" sz="1600" dirty="0"/>
              <a:t>Eigenaar bezorgt duplicaat van keuringsrapport aan gebruiker</a:t>
            </a:r>
          </a:p>
          <a:p>
            <a:pPr lvl="2"/>
            <a:r>
              <a:rPr lang="nl-BE" sz="1600" dirty="0"/>
              <a:t>Gebruiker bezorgt duplicaat van het reinigings- en verbrandingsattest aan de eigenaar</a:t>
            </a:r>
          </a:p>
          <a:p>
            <a:pPr lvl="2"/>
            <a:r>
              <a:rPr lang="nl-BE" sz="1600" dirty="0"/>
              <a:t>Eigenaar bezorgt duplicaat van verwarmingsauditrapport aan gebruiker</a:t>
            </a:r>
          </a:p>
          <a:p>
            <a:pPr lvl="2"/>
            <a:endParaRPr lang="nl-BE" sz="1600" dirty="0"/>
          </a:p>
          <a:p>
            <a:pPr lvl="1"/>
            <a:r>
              <a:rPr lang="nl-BE" sz="1800" dirty="0"/>
              <a:t>Alle attesten en rapporten moeten ter beschikking gehouden worden van de toezichthouders.</a:t>
            </a:r>
          </a:p>
          <a:p>
            <a:pPr lvl="1"/>
            <a:endParaRPr lang="nl-BE" sz="16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CDD89A-3DE1-4092-A40A-D67C6695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4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eigenaar en gebruiker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400" dirty="0"/>
          </a:p>
          <a:p>
            <a:r>
              <a:rPr lang="nl-BE" sz="2000" dirty="0"/>
              <a:t>Nagaan van de verplichtingen kan met behulp van de </a:t>
            </a:r>
            <a:r>
              <a:rPr lang="nl-BE" sz="2000" dirty="0" err="1"/>
              <a:t>webtoepassing</a:t>
            </a:r>
            <a:r>
              <a:rPr lang="nl-BE" sz="2000" dirty="0"/>
              <a:t> ‘</a:t>
            </a:r>
            <a:r>
              <a:rPr lang="nl-BE" sz="2000" b="1" dirty="0"/>
              <a:t>Verwarmingswegwijzer</a:t>
            </a:r>
            <a:r>
              <a:rPr lang="nl-BE" sz="2000" dirty="0"/>
              <a:t>’</a:t>
            </a:r>
          </a:p>
          <a:p>
            <a:pPr lvl="1"/>
            <a:r>
              <a:rPr lang="nl-BE" sz="2000" dirty="0"/>
              <a:t>Enkele eenvoudige vragen beantwoorden over ketel en brandstof</a:t>
            </a:r>
          </a:p>
          <a:p>
            <a:pPr lvl="1"/>
            <a:r>
              <a:rPr lang="nl-BE" sz="2000" dirty="0"/>
              <a:t>Nadien krijgt de gebruiker een overzicht van zijn verplichtingen omtrent:</a:t>
            </a:r>
          </a:p>
          <a:p>
            <a:pPr lvl="2"/>
            <a:r>
              <a:rPr lang="nl-BE" sz="1800" dirty="0"/>
              <a:t>De ketel (keuring, onderhoud, verwarmingsaudit)</a:t>
            </a:r>
          </a:p>
          <a:p>
            <a:pPr lvl="2"/>
            <a:r>
              <a:rPr lang="nl-BE" sz="1800" dirty="0"/>
              <a:t>Brandstofopslag (stookolietank, gastank)</a:t>
            </a:r>
          </a:p>
          <a:p>
            <a:pPr lvl="1"/>
            <a:r>
              <a:rPr lang="nl-BE" sz="2000" dirty="0"/>
              <a:t>Te raadplegen op </a:t>
            </a:r>
            <a:r>
              <a:rPr lang="nl-BE" sz="2000" dirty="0">
                <a:hlinkClick r:id="rId2"/>
              </a:rPr>
              <a:t>www.veiligverwarmen.be</a:t>
            </a:r>
            <a:endParaRPr lang="nl-BE" sz="2000" dirty="0"/>
          </a:p>
          <a:p>
            <a:pPr lvl="1"/>
            <a:r>
              <a:rPr lang="nl-BE" sz="2000" dirty="0"/>
              <a:t>Eenvoudig te implementeren op eigen website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758A68-0565-45AE-8928-09B0FD08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2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 eigenaar: keuring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676511"/>
            <a:ext cx="7416256" cy="4098925"/>
          </a:xfrm>
        </p:spPr>
        <p:txBody>
          <a:bodyPr/>
          <a:lstStyle/>
          <a:p>
            <a:r>
              <a:rPr lang="nl-BE" sz="1600" dirty="0"/>
              <a:t>De </a:t>
            </a:r>
            <a:r>
              <a:rPr lang="nl-BE" sz="1600" b="1" dirty="0"/>
              <a:t>eigenaar laat een keuring door een erkende technicus uitvoeren</a:t>
            </a:r>
            <a:r>
              <a:rPr lang="nl-BE" sz="1600" dirty="0"/>
              <a:t> vóór de eerste ingebruikname van:					(art. 7)</a:t>
            </a:r>
          </a:p>
          <a:p>
            <a:pPr lvl="2"/>
            <a:r>
              <a:rPr lang="nl-BE" sz="1400" dirty="0"/>
              <a:t>Een nieuw geplaatst toestel</a:t>
            </a:r>
          </a:p>
          <a:p>
            <a:pPr lvl="2"/>
            <a:r>
              <a:rPr lang="nl-BE" sz="1400" dirty="0"/>
              <a:t>Een verplaatst toestel</a:t>
            </a:r>
          </a:p>
          <a:p>
            <a:pPr lvl="2"/>
            <a:r>
              <a:rPr lang="nl-BE" sz="1400" dirty="0"/>
              <a:t>Een verbouwd toestel (bv. aanpassing (aansluiting op) rookgasafvoerkanaal)</a:t>
            </a:r>
          </a:p>
          <a:p>
            <a:pPr lvl="2"/>
            <a:r>
              <a:rPr lang="nl-BE" sz="1400" dirty="0"/>
              <a:t>Een toestel waarvan ketel of brander vervangen werd</a:t>
            </a:r>
          </a:p>
          <a:p>
            <a:pPr lvl="1"/>
            <a:r>
              <a:rPr lang="nl-BE" sz="1600" dirty="0"/>
              <a:t>Dus: bij één van deze aanpassingen: nieuwe keuring!</a:t>
            </a:r>
          </a:p>
          <a:p>
            <a:pPr lvl="1"/>
            <a:endParaRPr lang="nl-BE" sz="1600" dirty="0"/>
          </a:p>
          <a:p>
            <a:r>
              <a:rPr lang="nl-BE" sz="1600" b="1" dirty="0"/>
              <a:t>Keuringsrapport</a:t>
            </a:r>
            <a:r>
              <a:rPr lang="nl-BE" sz="1600" dirty="0"/>
              <a:t> (of een duplicaat hiervan) wordt bij het toestel bewaard</a:t>
            </a:r>
          </a:p>
          <a:p>
            <a:pPr>
              <a:buNone/>
            </a:pPr>
            <a:endParaRPr lang="nl-BE" sz="1400" dirty="0"/>
          </a:p>
          <a:p>
            <a:r>
              <a:rPr lang="nl-BE" sz="1600" dirty="0"/>
              <a:t>De eigenaar mag het toestel </a:t>
            </a:r>
            <a:r>
              <a:rPr lang="nl-BE" sz="1600" b="1" dirty="0"/>
              <a:t>enkel in gebruik (laten) nemen indien het keuringsrapport dit uitdrukkelijk toestaat!</a:t>
            </a:r>
          </a:p>
          <a:p>
            <a:pPr lvl="1"/>
            <a:r>
              <a:rPr lang="nl-BE" sz="1600" dirty="0"/>
              <a:t>Indien het keuringsrapport ontbreekt, wordt het toestel geacht niet te voldoen en mag dit niet in gebruik genomen worden!</a:t>
            </a:r>
          </a:p>
          <a:p>
            <a:pPr lvl="1"/>
            <a:r>
              <a:rPr lang="nl-BE" sz="1600" dirty="0"/>
              <a:t>Let wel:</a:t>
            </a:r>
          </a:p>
          <a:p>
            <a:pPr lvl="2"/>
            <a:r>
              <a:rPr lang="nl-BE" sz="1400" dirty="0"/>
              <a:t>Keuring stookolieketel: verplicht sinds 1 juni 2007</a:t>
            </a:r>
          </a:p>
          <a:p>
            <a:pPr lvl="2"/>
            <a:r>
              <a:rPr lang="nl-BE" sz="1400" dirty="0"/>
              <a:t>Keuring gasketel: verplicht sinds 1 juni 2010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  <a:p>
            <a:endParaRPr lang="nl-BE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96EAB4-BC9E-4C14-BD8F-948987FC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3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 gebruiker: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/>
              <a:t>De </a:t>
            </a:r>
            <a:r>
              <a:rPr lang="nl-BE" sz="2000" b="1" dirty="0"/>
              <a:t>gebruiker</a:t>
            </a:r>
            <a:r>
              <a:rPr lang="nl-BE" sz="2000" dirty="0"/>
              <a:t> is verplicht:				(art. 8)</a:t>
            </a:r>
          </a:p>
          <a:p>
            <a:pPr lvl="1"/>
            <a:r>
              <a:rPr lang="nl-BE" sz="2000" dirty="0"/>
              <a:t>Uitsluitend de </a:t>
            </a:r>
            <a:r>
              <a:rPr lang="nl-BE" sz="2000" b="1" dirty="0"/>
              <a:t>brandstof</a:t>
            </a:r>
            <a:r>
              <a:rPr lang="nl-BE" sz="2000" dirty="0"/>
              <a:t> te gebruiken waarvoor het toestel ontworpen is;</a:t>
            </a:r>
          </a:p>
          <a:p>
            <a:pPr lvl="1"/>
            <a:r>
              <a:rPr lang="nl-BE" sz="2000" dirty="0"/>
              <a:t>Het nodige doen om dit toestel steeds in </a:t>
            </a:r>
            <a:r>
              <a:rPr lang="nl-BE" sz="2000" b="1" dirty="0"/>
              <a:t>goede en veilige staat van werking te houden</a:t>
            </a:r>
            <a:r>
              <a:rPr lang="nl-BE" sz="2000" dirty="0"/>
              <a:t>;</a:t>
            </a:r>
          </a:p>
          <a:p>
            <a:pPr lvl="2"/>
            <a:r>
              <a:rPr lang="nl-BE" dirty="0"/>
              <a:t>Bv. permanente luchttoevoer niet dichtmaken</a:t>
            </a:r>
          </a:p>
          <a:p>
            <a:pPr lvl="1"/>
            <a:r>
              <a:rPr lang="nl-BE" sz="2000" dirty="0"/>
              <a:t>Zodanig stoken dat de hinder en de uitstoot zo klein mogelijk is</a:t>
            </a:r>
          </a:p>
          <a:p>
            <a:pPr lvl="1"/>
            <a:r>
              <a:rPr lang="nl-BE" sz="2000" b="1" dirty="0"/>
              <a:t>Gebruikersinstructies</a:t>
            </a:r>
            <a:r>
              <a:rPr lang="nl-BE" sz="2000" dirty="0"/>
              <a:t> van fabrikant respecteren</a:t>
            </a:r>
          </a:p>
          <a:p>
            <a:pPr marL="576000" lvl="2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146E87-D264-4B41-8F94-B29D8803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2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 gebruiker: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nl-BE" sz="1800" dirty="0"/>
              <a:t>Toestel laten onderhouden door erkende technicus</a:t>
            </a:r>
          </a:p>
          <a:p>
            <a:pPr lvl="2"/>
            <a:r>
              <a:rPr lang="nl-BE" sz="1800" b="1" dirty="0"/>
              <a:t>Gasketel</a:t>
            </a:r>
            <a:r>
              <a:rPr lang="nl-BE" sz="1800" dirty="0"/>
              <a:t> (vanaf 20 kW): </a:t>
            </a:r>
            <a:r>
              <a:rPr lang="nl-BE" sz="1800" b="1" dirty="0"/>
              <a:t>tweejaarlijks</a:t>
            </a:r>
          </a:p>
          <a:p>
            <a:pPr lvl="2"/>
            <a:r>
              <a:rPr lang="nl-BE" sz="1800" b="1" dirty="0"/>
              <a:t>Stookolieketel</a:t>
            </a:r>
            <a:r>
              <a:rPr lang="nl-BE" sz="1800" dirty="0"/>
              <a:t> (vanaf 20 kW): </a:t>
            </a:r>
            <a:r>
              <a:rPr lang="nl-BE" sz="1800" b="1" dirty="0"/>
              <a:t>jaarlijks</a:t>
            </a:r>
          </a:p>
          <a:p>
            <a:pPr lvl="2"/>
            <a:r>
              <a:rPr lang="nl-BE" sz="1800" b="1" dirty="0"/>
              <a:t>Vaste</a:t>
            </a:r>
            <a:r>
              <a:rPr lang="nl-BE" sz="1800" dirty="0"/>
              <a:t> </a:t>
            </a:r>
            <a:r>
              <a:rPr lang="nl-BE" sz="1800" b="1" dirty="0"/>
              <a:t>brandstof</a:t>
            </a:r>
            <a:r>
              <a:rPr lang="nl-BE" sz="1800" dirty="0"/>
              <a:t> (alle vermogens): </a:t>
            </a:r>
            <a:r>
              <a:rPr lang="nl-BE" sz="1800" b="1" dirty="0"/>
              <a:t>jaarlijks</a:t>
            </a:r>
          </a:p>
          <a:p>
            <a:pPr marL="576000" lvl="2" indent="0">
              <a:buNone/>
            </a:pPr>
            <a:endParaRPr lang="nl-BE" sz="1800" dirty="0"/>
          </a:p>
          <a:p>
            <a:pPr marL="576000" lvl="2" indent="0">
              <a:buNone/>
            </a:pPr>
            <a:r>
              <a:rPr lang="nl-BE" sz="1800" dirty="0"/>
              <a:t>Opmerking: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b="1" dirty="0"/>
              <a:t>Enkel de reiniging van rookgasafvoerkanaal </a:t>
            </a:r>
            <a:r>
              <a:rPr lang="nl-BE" sz="1800" dirty="0"/>
              <a:t>mag ook door een </a:t>
            </a:r>
            <a:r>
              <a:rPr lang="nl-BE" sz="1800" b="1" dirty="0"/>
              <a:t>schoorsteenveger</a:t>
            </a:r>
            <a:r>
              <a:rPr lang="nl-BE" sz="1800" dirty="0"/>
              <a:t> die niet over een erkenning als technicus gasvormige of vloeibare brandstof beschikt uitgevoerd worden.</a:t>
            </a:r>
            <a:br>
              <a:rPr lang="nl-BE" sz="1800" dirty="0"/>
            </a:br>
            <a:r>
              <a:rPr lang="nl-BE" sz="1800" b="1" dirty="0"/>
              <a:t>Reiniging van de ketel en verbrandingscontrole: erkende technicus</a:t>
            </a:r>
            <a:r>
              <a:rPr lang="nl-BE" sz="1800" dirty="0"/>
              <a:t>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De onderhoudsfrequentie mag met max. drie maanden overschreden worden, maar </a:t>
            </a:r>
            <a:r>
              <a:rPr lang="nl-BE" sz="1800" b="1" u="sng" dirty="0"/>
              <a:t>dit wijzigt de oorspronkelijke onderhoudsfrequentie niet</a:t>
            </a:r>
            <a:r>
              <a:rPr lang="nl-BE" sz="1800" u="sng" dirty="0"/>
              <a:t>!</a:t>
            </a:r>
          </a:p>
          <a:p>
            <a:pPr marL="864000" lvl="3" indent="0">
              <a:buNone/>
            </a:pPr>
            <a:r>
              <a:rPr lang="nl-BE" sz="1800" dirty="0"/>
              <a:t>Bv.	onderhoud gasketel op 1/10/2015: </a:t>
            </a:r>
            <a:br>
              <a:rPr lang="nl-BE" sz="1800" dirty="0"/>
            </a:br>
            <a:r>
              <a:rPr lang="nl-BE" sz="1800" dirty="0"/>
              <a:t>		volgende moet vóór 1/10/2017 uitgevoerd worden</a:t>
            </a:r>
          </a:p>
          <a:p>
            <a:pPr marL="864000" lvl="3" indent="0">
              <a:buNone/>
            </a:pPr>
            <a:r>
              <a:rPr lang="nl-BE" sz="1800" dirty="0"/>
              <a:t>		MAAR wordt op 1/12/2017 uitgevoerd</a:t>
            </a:r>
          </a:p>
          <a:p>
            <a:pPr marL="864000" lvl="3" indent="0">
              <a:buNone/>
            </a:pPr>
            <a:r>
              <a:rPr lang="nl-BE" sz="1800" dirty="0"/>
              <a:t>		volgende onderhoud moet vóór 1/10/2019 </a:t>
            </a:r>
            <a:br>
              <a:rPr lang="nl-BE" sz="1800" dirty="0"/>
            </a:br>
            <a:r>
              <a:rPr lang="nl-BE" sz="1800" dirty="0"/>
              <a:t>		(en niet op 1/12/2019)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13963-EDB9-49C5-8A50-FBB7E7D0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32656"/>
      </p:ext>
    </p:extLst>
  </p:cSld>
  <p:clrMapOvr>
    <a:masterClrMapping/>
  </p:clrMapOvr>
</p:sld>
</file>

<file path=ppt/theme/theme1.xml><?xml version="1.0" encoding="utf-8"?>
<a:theme xmlns:a="http://schemas.openxmlformats.org/drawingml/2006/main" name="Omgeving-template_Groen_FlandersFont-ingesloten">
  <a:themeElements>
    <a:clrScheme name="Aangepast 6">
      <a:dk1>
        <a:sysClr val="windowText" lastClr="000000"/>
      </a:dk1>
      <a:lt1>
        <a:sysClr val="window" lastClr="FFFFFF"/>
      </a:lt1>
      <a:dk2>
        <a:srgbClr val="926DA5"/>
      </a:dk2>
      <a:lt2>
        <a:srgbClr val="EEECE1"/>
      </a:lt2>
      <a:accent1>
        <a:srgbClr val="D96422"/>
      </a:accent1>
      <a:accent2>
        <a:srgbClr val="6E8C2B"/>
      </a:accent2>
      <a:accent3>
        <a:srgbClr val="8AAE26"/>
      </a:accent3>
      <a:accent4>
        <a:srgbClr val="A2C6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0509E9A-BA82-472A-BA2B-D9D1FB9FA071}" vid="{3147FCF8-3A3C-43B6-A9D7-649326A143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522</Words>
  <Application>Microsoft Office PowerPoint</Application>
  <PresentationFormat>Diavoorstelling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FlandersArtSans-Bold</vt:lpstr>
      <vt:lpstr>FlandersArtSans-Medium</vt:lpstr>
      <vt:lpstr>FlandersArtSans-Regular</vt:lpstr>
      <vt:lpstr>Omgeving-template_Groen_FlandersFont-ingesloten</vt:lpstr>
      <vt:lpstr>Verplichtingen van de gebruiker en de eigenaar van een centraal stooktoestel</vt:lpstr>
      <vt:lpstr>Verplichtingen eigenaar en gebruiker</vt:lpstr>
      <vt:lpstr>Verplichtingen eigenaar en gebruiker</vt:lpstr>
      <vt:lpstr>Verplichtingen eigenaar en gebruiker</vt:lpstr>
      <vt:lpstr>Verplichtingen eigenaar en gebruiker</vt:lpstr>
      <vt:lpstr>Verplichtingen eigenaar en gebruiker</vt:lpstr>
      <vt:lpstr>Verplichting eigenaar: keuring</vt:lpstr>
      <vt:lpstr>Verplichting gebruiker: onderhoud</vt:lpstr>
      <vt:lpstr>Verplichting gebruiker: onderhoud</vt:lpstr>
      <vt:lpstr>Verplichting eigenaar: verwarmingsaudit</vt:lpstr>
      <vt:lpstr>Overzicht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UTEN</dc:creator>
  <cp:lastModifiedBy>Patrick UTEN</cp:lastModifiedBy>
  <cp:revision>2</cp:revision>
  <cp:lastPrinted>2019-10-09T19:47:05Z</cp:lastPrinted>
  <dcterms:created xsi:type="dcterms:W3CDTF">2019-09-25T19:40:14Z</dcterms:created>
  <dcterms:modified xsi:type="dcterms:W3CDTF">2019-10-09T19:48:09Z</dcterms:modified>
</cp:coreProperties>
</file>