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3" r:id="rId2"/>
    <p:sldId id="283" r:id="rId3"/>
    <p:sldId id="308" r:id="rId4"/>
    <p:sldId id="310" r:id="rId5"/>
    <p:sldId id="309" r:id="rId6"/>
    <p:sldId id="311" r:id="rId7"/>
    <p:sldId id="312" r:id="rId8"/>
    <p:sldId id="313" r:id="rId9"/>
    <p:sldId id="286" r:id="rId10"/>
    <p:sldId id="288" r:id="rId11"/>
    <p:sldId id="289" r:id="rId12"/>
    <p:sldId id="314" r:id="rId13"/>
    <p:sldId id="290" r:id="rId14"/>
    <p:sldId id="296" r:id="rId15"/>
    <p:sldId id="292" r:id="rId16"/>
    <p:sldId id="291" r:id="rId17"/>
    <p:sldId id="293" r:id="rId18"/>
    <p:sldId id="294" r:id="rId19"/>
    <p:sldId id="295" r:id="rId20"/>
    <p:sldId id="433" r:id="rId21"/>
    <p:sldId id="297" r:id="rId22"/>
    <p:sldId id="300" r:id="rId23"/>
    <p:sldId id="299" r:id="rId24"/>
    <p:sldId id="301" r:id="rId25"/>
    <p:sldId id="304" r:id="rId26"/>
    <p:sldId id="315" r:id="rId27"/>
    <p:sldId id="305" r:id="rId28"/>
    <p:sldId id="307" r:id="rId29"/>
    <p:sldId id="383" r:id="rId30"/>
    <p:sldId id="443" r:id="rId31"/>
    <p:sldId id="444" r:id="rId32"/>
    <p:sldId id="381" r:id="rId33"/>
    <p:sldId id="382" r:id="rId34"/>
    <p:sldId id="385" r:id="rId35"/>
    <p:sldId id="384" r:id="rId36"/>
    <p:sldId id="316" r:id="rId37"/>
    <p:sldId id="320" r:id="rId38"/>
    <p:sldId id="322" r:id="rId39"/>
    <p:sldId id="323" r:id="rId40"/>
    <p:sldId id="326" r:id="rId41"/>
    <p:sldId id="334" r:id="rId42"/>
    <p:sldId id="33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pic>
        <p:nvPicPr>
          <p:cNvPr id="8" name="Afbeelding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173998" y="288000"/>
            <a:ext cx="4685810" cy="6264000"/>
          </a:xfrm>
          <a:prstGeom prst="rect">
            <a:avLst/>
          </a:prstGeom>
        </p:spPr>
      </p:pic>
      <p:sp>
        <p:nvSpPr>
          <p:cNvPr id="15" name="Rechthoek 14"/>
          <p:cNvSpPr>
            <a:spLocks/>
          </p:cNvSpPr>
          <p:nvPr/>
        </p:nvSpPr>
        <p:spPr>
          <a:xfrm>
            <a:off x="310393" y="288000"/>
            <a:ext cx="3863606" cy="626547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7" name="Rechthoekige driehoek 16"/>
          <p:cNvSpPr/>
          <p:nvPr/>
        </p:nvSpPr>
        <p:spPr>
          <a:xfrm>
            <a:off x="4173998" y="288000"/>
            <a:ext cx="1623939" cy="6264000"/>
          </a:xfrm>
          <a:prstGeom prst="r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2" name="Titel 1"/>
          <p:cNvSpPr>
            <a:spLocks noGrp="1"/>
          </p:cNvSpPr>
          <p:nvPr userDrawn="1">
            <p:ph type="ctrTitle"/>
          </p:nvPr>
        </p:nvSpPr>
        <p:spPr>
          <a:xfrm>
            <a:off x="996091" y="2269511"/>
            <a:ext cx="3408159" cy="2287150"/>
          </a:xfrm>
        </p:spPr>
        <p:txBody>
          <a:bodyPr wrap="square" anchor="t" anchorCtr="0">
            <a:noAutofit/>
          </a:bodyPr>
          <a:lstStyle>
            <a:lvl1pPr algn="l">
              <a:lnSpc>
                <a:spcPts val="4800"/>
              </a:lnSpc>
              <a:defRPr sz="4800" b="0" i="0">
                <a:solidFill>
                  <a:schemeClr val="bg1"/>
                </a:solidFill>
                <a:latin typeface="FlandersArtSans-Medium" panose="00000600000000000000" pitchFamily="2" charset="0"/>
                <a:cs typeface="FlandersArtSans-Medium" panose="00000600000000000000" pitchFamily="2" charset="0"/>
              </a:defRPr>
            </a:lvl1pPr>
          </a:lstStyle>
          <a:p>
            <a:r>
              <a:rPr lang="nl-NL"/>
              <a:t>Klik om de stijl te bewerken</a:t>
            </a:r>
            <a:endParaRPr lang="nl-BE" dirty="0"/>
          </a:p>
        </p:txBody>
      </p:sp>
      <p:sp>
        <p:nvSpPr>
          <p:cNvPr id="3" name="Ondertitel 2"/>
          <p:cNvSpPr>
            <a:spLocks noGrp="1"/>
          </p:cNvSpPr>
          <p:nvPr userDrawn="1">
            <p:ph type="subTitle" idx="1"/>
          </p:nvPr>
        </p:nvSpPr>
        <p:spPr>
          <a:xfrm>
            <a:off x="1014984" y="4334256"/>
            <a:ext cx="3783519" cy="1112387"/>
          </a:xfrm>
          <a:prstGeom prst="rect">
            <a:avLst/>
          </a:prstGeom>
        </p:spPr>
        <p:txBody>
          <a:bodyPr bIns="0">
            <a:noAutofit/>
          </a:bodyPr>
          <a:lstStyle>
            <a:lvl1pPr marL="0" indent="0" algn="l">
              <a:lnSpc>
                <a:spcPts val="1760"/>
              </a:lnSpc>
              <a:buNone/>
              <a:defRPr sz="1580" b="0">
                <a:solidFill>
                  <a:schemeClr val="bg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3991" y="640020"/>
            <a:ext cx="1845816" cy="719999"/>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623" y="5635532"/>
            <a:ext cx="1373552" cy="352425"/>
          </a:xfrm>
          <a:prstGeom prst="rect">
            <a:avLst/>
          </a:prstGeom>
        </p:spPr>
      </p:pic>
      <p:sp>
        <p:nvSpPr>
          <p:cNvPr id="9" name="Tekstvak 3"/>
          <p:cNvSpPr txBox="1"/>
          <p:nvPr userDrawn="1"/>
        </p:nvSpPr>
        <p:spPr>
          <a:xfrm>
            <a:off x="6992666" y="6229572"/>
            <a:ext cx="2589376" cy="215444"/>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800" dirty="0" err="1">
                <a:solidFill>
                  <a:schemeClr val="bg1"/>
                </a:solidFill>
              </a:rPr>
              <a:t>Leiegardens</a:t>
            </a:r>
            <a:r>
              <a:rPr lang="nl-BE" sz="800" dirty="0">
                <a:solidFill>
                  <a:schemeClr val="bg1"/>
                </a:solidFill>
              </a:rPr>
              <a:t> 2014,</a:t>
            </a:r>
            <a:r>
              <a:rPr lang="nl-BE" sz="800" baseline="0" dirty="0">
                <a:solidFill>
                  <a:schemeClr val="bg1"/>
                </a:solidFill>
              </a:rPr>
              <a:t> </a:t>
            </a:r>
            <a:r>
              <a:rPr lang="nl-BE" sz="800" baseline="0" dirty="0" err="1">
                <a:solidFill>
                  <a:schemeClr val="bg1"/>
                </a:solidFill>
              </a:rPr>
              <a:t>Your</a:t>
            </a:r>
            <a:r>
              <a:rPr lang="nl-BE" sz="800" baseline="0" dirty="0">
                <a:solidFill>
                  <a:schemeClr val="bg1"/>
                </a:solidFill>
              </a:rPr>
              <a:t> </a:t>
            </a:r>
            <a:r>
              <a:rPr lang="nl-BE" sz="800" baseline="0" dirty="0" err="1">
                <a:solidFill>
                  <a:schemeClr val="bg1"/>
                </a:solidFill>
              </a:rPr>
              <a:t>Estate</a:t>
            </a:r>
            <a:r>
              <a:rPr lang="nl-BE" sz="800" baseline="0" dirty="0">
                <a:solidFill>
                  <a:schemeClr val="bg1"/>
                </a:solidFill>
              </a:rPr>
              <a:t> Solution</a:t>
            </a:r>
            <a:endParaRPr lang="nl-BE" sz="800" dirty="0">
              <a:solidFill>
                <a:schemeClr val="bg1"/>
              </a:solidFill>
            </a:endParaRPr>
          </a:p>
        </p:txBody>
      </p:sp>
      <p:pic>
        <p:nvPicPr>
          <p:cNvPr id="10" name="Afbeelding 9">
            <a:extLst>
              <a:ext uri="{FF2B5EF4-FFF2-40B4-BE49-F238E27FC236}">
                <a16:creationId xmlns:a16="http://schemas.microsoft.com/office/drawing/2014/main" id="{9F80C755-511B-4B3D-87EE-0FB2B75636B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79604" y="1460290"/>
            <a:ext cx="894214" cy="1024756"/>
          </a:xfrm>
          <a:prstGeom prst="rect">
            <a:avLst/>
          </a:prstGeom>
        </p:spPr>
      </p:pic>
    </p:spTree>
    <p:extLst>
      <p:ext uri="{BB962C8B-B14F-4D97-AF65-F5344CB8AC3E}">
        <p14:creationId xmlns:p14="http://schemas.microsoft.com/office/powerpoint/2010/main" val="134984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6228000" cy="6858000"/>
            <a:chOff x="288001" y="288000"/>
            <a:chExt cx="6033505" cy="6265475"/>
          </a:xfrm>
          <a:solidFill>
            <a:schemeClr val="tx2"/>
          </a:solidFill>
        </p:grpSpPr>
        <p:sp>
          <p:nvSpPr>
            <p:cNvPr id="9" name="Rechthoek 8"/>
            <p:cNvSpPr>
              <a:spLocks/>
            </p:cNvSpPr>
            <p:nvPr userDrawn="1"/>
          </p:nvSpPr>
          <p:spPr>
            <a:xfrm flipV="1">
              <a:off x="288001" y="288000"/>
              <a:ext cx="4248000"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4" y="6328278"/>
            <a:ext cx="2141621" cy="365125"/>
          </a:xfrm>
          <a:prstGeom prst="rect">
            <a:avLst/>
          </a:prstGeom>
        </p:spPr>
        <p:txBody>
          <a:bodyPr/>
          <a:lstStyle>
            <a:lvl1pPr>
              <a:defRPr sz="900">
                <a:solidFill>
                  <a:schemeClr val="tx2"/>
                </a:solidFill>
                <a:latin typeface="FlandersArtSans-Regular" panose="00000500000000000000" pitchFamily="2" charset="0"/>
              </a:defRPr>
            </a:lvl1pPr>
          </a:lstStyle>
          <a:p>
            <a:fld id="{7749CDD0-7D77-4D23-9A27-F361E39BA472}" type="datetime1">
              <a:rPr lang="nl-BE" smtClean="0"/>
              <a:pPr/>
              <a:t>9/10/2019</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solidFill>
                  <a:schemeClr val="bg1"/>
                </a:solidFill>
                <a:latin typeface="FlandersArtSans-Regular" panose="000005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42848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9016" y="305417"/>
            <a:ext cx="1915595" cy="8136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2"/>
                </a:solidFill>
                <a:latin typeface="FlandersArtSans-Regular" panose="00000500000000000000" pitchFamily="2" charset="0"/>
              </a:defRPr>
            </a:lvl1pPr>
          </a:lstStyle>
          <a:p>
            <a:pPr lvl="0"/>
            <a:r>
              <a:rPr lang="nl-NL" dirty="0"/>
              <a:t>KLIK OM DE MODELSTIJLEN TE BEWERKEN</a:t>
            </a:r>
          </a:p>
        </p:txBody>
      </p:sp>
    </p:spTree>
    <p:extLst>
      <p:ext uri="{BB962C8B-B14F-4D97-AF65-F5344CB8AC3E}">
        <p14:creationId xmlns:p14="http://schemas.microsoft.com/office/powerpoint/2010/main" val="734188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dirty="0"/>
              <a:t>Klik op het pictogram als u een afbeelding wilt 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tx2"/>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r>
              <a:rPr lang="nl-BE" dirty="0"/>
              <a:t>versie mei 2015</a:t>
            </a:r>
          </a:p>
        </p:txBody>
      </p:sp>
    </p:spTree>
    <p:extLst>
      <p:ext uri="{BB962C8B-B14F-4D97-AF65-F5344CB8AC3E}">
        <p14:creationId xmlns:p14="http://schemas.microsoft.com/office/powerpoint/2010/main" val="2679147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dirty="0"/>
              <a:t>Klik op het pictogram als u een afbeelding wilt toevoegen</a:t>
            </a:r>
            <a:endParaRPr lang="nl-BE" dirty="0"/>
          </a:p>
        </p:txBody>
      </p:sp>
      <p:sp>
        <p:nvSpPr>
          <p:cNvPr id="2" name="Titel 1"/>
          <p:cNvSpPr>
            <a:spLocks noGrp="1"/>
          </p:cNvSpPr>
          <p:nvPr>
            <p:ph type="ctrTitle"/>
          </p:nvPr>
        </p:nvSpPr>
        <p:spPr>
          <a:xfrm>
            <a:off x="1295999" y="2023200"/>
            <a:ext cx="4716611" cy="2073600"/>
          </a:xfrm>
        </p:spPr>
        <p:txBody>
          <a:bodyPr anchor="b" anchorCtr="0">
            <a:noAutofit/>
          </a:bodyPr>
          <a:lstStyle>
            <a:lvl1pPr indent="0" algn="l">
              <a:lnSpc>
                <a:spcPts val="5400"/>
              </a:lnSpc>
              <a:defRPr sz="5400" b="0">
                <a:solidFill>
                  <a:schemeClr val="tx2"/>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15"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bg1"/>
                </a:solidFill>
                <a:latin typeface="FlandersArtSans-Regular" panose="00000500000000000000" pitchFamily="2" charset="0"/>
              </a:defRPr>
            </a:lvl1pPr>
          </a:lstStyle>
          <a:p>
            <a:pPr lvl="0"/>
            <a:r>
              <a:rPr lang="nl-NL" dirty="0"/>
              <a:t>KLIK OM DE MODELSTIJLEN TE BEWERKEN</a:t>
            </a:r>
          </a:p>
        </p:txBody>
      </p:sp>
      <p:pic>
        <p:nvPicPr>
          <p:cNvPr id="9" name="Tijdelijke aanduiding voor 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345" y="294822"/>
            <a:ext cx="1915595" cy="813600"/>
          </a:xfrm>
          <a:prstGeom prst="rect">
            <a:avLst/>
          </a:prstGeom>
          <a:noFill/>
          <a:ln>
            <a:noFill/>
          </a:ln>
        </p:spPr>
      </p:pic>
    </p:spTree>
    <p:extLst>
      <p:ext uri="{BB962C8B-B14F-4D97-AF65-F5344CB8AC3E}">
        <p14:creationId xmlns:p14="http://schemas.microsoft.com/office/powerpoint/2010/main" val="2390783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dirty="0"/>
              <a:t>Klik op het pictogram als u een afbeelding wilt 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tx2"/>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9/10/2019</a:t>
            </a:fld>
            <a:r>
              <a:rPr lang="nl-BE"/>
              <a:t> </a:t>
            </a:r>
            <a:r>
              <a:rPr lang="nl-BE" b="1"/>
              <a:t>│</a:t>
            </a:r>
            <a:fld id="{B263F6C6-2226-4286-8995-C42CB1E7C290}" type="slidenum">
              <a:rPr lang="nl-BE" smtClean="0"/>
              <a:pPr/>
              <a:t>‹nr.›</a:t>
            </a:fld>
            <a:endParaRPr lang="nl-BE" dirty="0"/>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109" y="5954048"/>
            <a:ext cx="1678266" cy="712800"/>
          </a:xfrm>
          <a:prstGeom prst="rect">
            <a:avLst/>
          </a:prstGeom>
        </p:spPr>
      </p:pic>
    </p:spTree>
    <p:extLst>
      <p:ext uri="{BB962C8B-B14F-4D97-AF65-F5344CB8AC3E}">
        <p14:creationId xmlns:p14="http://schemas.microsoft.com/office/powerpoint/2010/main" val="3819387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dirty="0"/>
              <a:t>Klik op het pictogram als u een afbeelding wilt toevoegen</a:t>
            </a:r>
            <a:endParaRPr lang="nl-BE" dirty="0"/>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tx2"/>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9/10/2019</a:t>
            </a:fld>
            <a:r>
              <a:rPr lang="nl-BE"/>
              <a:t> </a:t>
            </a:r>
            <a:r>
              <a:rPr lang="nl-BE" b="1"/>
              <a:t>│</a:t>
            </a:r>
            <a:fld id="{B263F6C6-2226-4286-8995-C42CB1E7C290}" type="slidenum">
              <a:rPr lang="nl-BE" smtClean="0"/>
              <a:pPr/>
              <a:t>‹nr.›</a:t>
            </a:fld>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927" y="5959407"/>
            <a:ext cx="1678266" cy="712800"/>
          </a:xfrm>
          <a:prstGeom prst="rect">
            <a:avLst/>
          </a:prstGeom>
        </p:spPr>
      </p:pic>
    </p:spTree>
    <p:extLst>
      <p:ext uri="{BB962C8B-B14F-4D97-AF65-F5344CB8AC3E}">
        <p14:creationId xmlns:p14="http://schemas.microsoft.com/office/powerpoint/2010/main" val="1138853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idx="1"/>
          </p:nvPr>
        </p:nvSpPr>
        <p:spPr>
          <a:xfrm>
            <a:off x="5259764" y="1683723"/>
            <a:ext cx="3391854" cy="4233997"/>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9/10/2019</a:t>
            </a:fld>
            <a:r>
              <a:rPr lang="nl-BE"/>
              <a:t> </a:t>
            </a:r>
            <a:r>
              <a:rPr lang="nl-BE" b="1"/>
              <a:t>│</a:t>
            </a:r>
            <a:fld id="{B263F6C6-2226-4286-8995-C42CB1E7C290}" type="slidenum">
              <a:rPr lang="nl-BE" smtClean="0"/>
              <a:pPr/>
              <a:t>‹nr.›</a:t>
            </a:fld>
            <a:endParaRPr lang="nl-BE" dirty="0"/>
          </a:p>
        </p:txBody>
      </p:sp>
      <p:sp>
        <p:nvSpPr>
          <p:cNvPr id="5" name="Tijdelijke aanduiding voor afbeelding 4"/>
          <p:cNvSpPr>
            <a:spLocks noGrp="1"/>
          </p:cNvSpPr>
          <p:nvPr>
            <p:ph type="pic" sz="quarter" idx="13"/>
          </p:nvPr>
        </p:nvSpPr>
        <p:spPr>
          <a:xfrm>
            <a:off x="1233846" y="1683723"/>
            <a:ext cx="3708000" cy="4233997"/>
          </a:xfrm>
        </p:spPr>
        <p:txBody>
          <a:bodyPr anchor="ctr"/>
          <a:lstStyle>
            <a:lvl1pPr algn="ctr">
              <a:buNone/>
              <a:defRPr>
                <a:solidFill>
                  <a:srgbClr val="FF0000"/>
                </a:solidFill>
              </a:defRPr>
            </a:lvl1pPr>
          </a:lstStyle>
          <a:p>
            <a:r>
              <a:rPr lang="nl-NL" dirty="0"/>
              <a:t>Klik op het pictogram als u een afbeelding wilt toevoegen</a:t>
            </a:r>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4" y="5979926"/>
            <a:ext cx="1678266" cy="712800"/>
          </a:xfrm>
          <a:prstGeom prst="rect">
            <a:avLst/>
          </a:prstGeom>
        </p:spPr>
      </p:pic>
    </p:spTree>
    <p:extLst>
      <p:ext uri="{BB962C8B-B14F-4D97-AF65-F5344CB8AC3E}">
        <p14:creationId xmlns:p14="http://schemas.microsoft.com/office/powerpoint/2010/main" val="3014610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sz="half" idx="1"/>
          </p:nvPr>
        </p:nvSpPr>
        <p:spPr>
          <a:xfrm>
            <a:off x="1235618" y="1683723"/>
            <a:ext cx="3708000" cy="4233997"/>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9/10/2019</a:t>
            </a:fld>
            <a:r>
              <a:rPr lang="nl-BE"/>
              <a:t> </a:t>
            </a:r>
            <a:r>
              <a:rPr lang="nl-BE" b="1"/>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4979618" y="1683723"/>
            <a:ext cx="3672000" cy="4233997"/>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393" y="5978750"/>
            <a:ext cx="1678266" cy="712800"/>
          </a:xfrm>
          <a:prstGeom prst="rect">
            <a:avLst/>
          </a:prstGeom>
        </p:spPr>
      </p:pic>
    </p:spTree>
    <p:extLst>
      <p:ext uri="{BB962C8B-B14F-4D97-AF65-F5344CB8AC3E}">
        <p14:creationId xmlns:p14="http://schemas.microsoft.com/office/powerpoint/2010/main" val="234030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eldia">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173998" y="288000"/>
            <a:ext cx="4685810" cy="62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4"/>
          <p:cNvSpPr>
            <a:spLocks/>
          </p:cNvSpPr>
          <p:nvPr/>
        </p:nvSpPr>
        <p:spPr>
          <a:xfrm>
            <a:off x="310393" y="288000"/>
            <a:ext cx="3863606" cy="626547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7" name="Rechthoekige driehoek 16"/>
          <p:cNvSpPr/>
          <p:nvPr/>
        </p:nvSpPr>
        <p:spPr>
          <a:xfrm>
            <a:off x="4173998" y="288000"/>
            <a:ext cx="1623939" cy="6264000"/>
          </a:xfrm>
          <a:prstGeom prst="r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2" name="Titel 1"/>
          <p:cNvSpPr>
            <a:spLocks noGrp="1"/>
          </p:cNvSpPr>
          <p:nvPr userDrawn="1">
            <p:ph type="ctrTitle"/>
          </p:nvPr>
        </p:nvSpPr>
        <p:spPr>
          <a:xfrm>
            <a:off x="996091" y="2269511"/>
            <a:ext cx="3408159" cy="2287150"/>
          </a:xfrm>
        </p:spPr>
        <p:txBody>
          <a:bodyPr wrap="square" anchor="t" anchorCtr="0">
            <a:noAutofit/>
          </a:bodyPr>
          <a:lstStyle>
            <a:lvl1pPr algn="l">
              <a:lnSpc>
                <a:spcPts val="4800"/>
              </a:lnSpc>
              <a:defRPr sz="4800" b="0" i="0">
                <a:solidFill>
                  <a:schemeClr val="bg1"/>
                </a:solidFill>
                <a:latin typeface="FlandersArtSans-Medium" panose="00000600000000000000" pitchFamily="2" charset="0"/>
                <a:cs typeface="FlandersArtSans-Medium" panose="00000600000000000000" pitchFamily="2" charset="0"/>
              </a:defRPr>
            </a:lvl1pPr>
          </a:lstStyle>
          <a:p>
            <a:r>
              <a:rPr lang="nl-NL"/>
              <a:t>Klik om de stijl te bewerken</a:t>
            </a:r>
            <a:endParaRPr lang="nl-BE" dirty="0"/>
          </a:p>
        </p:txBody>
      </p:sp>
      <p:sp>
        <p:nvSpPr>
          <p:cNvPr id="3" name="Ondertitel 2"/>
          <p:cNvSpPr>
            <a:spLocks noGrp="1"/>
          </p:cNvSpPr>
          <p:nvPr userDrawn="1">
            <p:ph type="subTitle" idx="1"/>
          </p:nvPr>
        </p:nvSpPr>
        <p:spPr>
          <a:xfrm>
            <a:off x="1014984" y="4334256"/>
            <a:ext cx="3783519" cy="1112387"/>
          </a:xfrm>
          <a:prstGeom prst="rect">
            <a:avLst/>
          </a:prstGeom>
        </p:spPr>
        <p:txBody>
          <a:bodyPr bIns="0">
            <a:noAutofit/>
          </a:bodyPr>
          <a:lstStyle>
            <a:lvl1pPr marL="0" indent="0" algn="l">
              <a:lnSpc>
                <a:spcPts val="1760"/>
              </a:lnSpc>
              <a:buNone/>
              <a:defRPr sz="1580" b="0">
                <a:solidFill>
                  <a:schemeClr val="bg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3991" y="640020"/>
            <a:ext cx="1845816" cy="719999"/>
          </a:xfrm>
          <a:prstGeom prst="rect">
            <a:avLst/>
          </a:prstGeom>
        </p:spPr>
      </p:pic>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623" y="5635532"/>
            <a:ext cx="1373552" cy="352425"/>
          </a:xfrm>
          <a:prstGeom prst="rect">
            <a:avLst/>
          </a:prstGeom>
        </p:spPr>
      </p:pic>
    </p:spTree>
    <p:extLst>
      <p:ext uri="{BB962C8B-B14F-4D97-AF65-F5344CB8AC3E}">
        <p14:creationId xmlns:p14="http://schemas.microsoft.com/office/powerpoint/2010/main" val="268065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0392" y="288000"/>
            <a:ext cx="8549415" cy="6264001"/>
          </a:xfrm>
          <a:prstGeom prst="rect">
            <a:avLst/>
          </a:prstGeom>
        </p:spPr>
      </p:pic>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3991" y="640020"/>
            <a:ext cx="1845816" cy="719999"/>
          </a:xfrm>
          <a:prstGeom prst="rect">
            <a:avLst/>
          </a:prstGeom>
        </p:spPr>
      </p:pic>
      <p:sp>
        <p:nvSpPr>
          <p:cNvPr id="12" name="Titel 1"/>
          <p:cNvSpPr>
            <a:spLocks noGrp="1"/>
          </p:cNvSpPr>
          <p:nvPr>
            <p:ph type="ctrTitle"/>
          </p:nvPr>
        </p:nvSpPr>
        <p:spPr>
          <a:xfrm>
            <a:off x="1024128" y="2098491"/>
            <a:ext cx="4123872" cy="2515865"/>
          </a:xfrm>
        </p:spPr>
        <p:txBody>
          <a:bodyPr wrap="square" anchor="t" anchorCtr="0">
            <a:noAutofit/>
          </a:bodyPr>
          <a:lstStyle>
            <a:lvl1pPr algn="l">
              <a:lnSpc>
                <a:spcPts val="4800"/>
              </a:lnSpc>
              <a:defRPr sz="4800" b="0" i="0">
                <a:solidFill>
                  <a:schemeClr val="bg1"/>
                </a:solidFill>
                <a:latin typeface="FlandersArtSans-Medium" panose="00000600000000000000" pitchFamily="2" charset="0"/>
                <a:cs typeface="FlandersArtSans-Medium" panose="00000600000000000000" pitchFamily="2" charset="0"/>
              </a:defRPr>
            </a:lvl1pPr>
          </a:lstStyle>
          <a:p>
            <a:r>
              <a:rPr lang="nl-NL"/>
              <a:t>Klik om de stijl te bewerken</a:t>
            </a:r>
            <a:endParaRPr lang="nl-BE" dirty="0"/>
          </a:p>
        </p:txBody>
      </p:sp>
      <p:sp>
        <p:nvSpPr>
          <p:cNvPr id="16" name="Ondertitel 2"/>
          <p:cNvSpPr>
            <a:spLocks noGrp="1"/>
          </p:cNvSpPr>
          <p:nvPr>
            <p:ph type="subTitle" idx="1"/>
          </p:nvPr>
        </p:nvSpPr>
        <p:spPr>
          <a:xfrm>
            <a:off x="1014984" y="4334256"/>
            <a:ext cx="4134593" cy="1112387"/>
          </a:xfrm>
          <a:prstGeom prst="rect">
            <a:avLst/>
          </a:prstGeom>
        </p:spPr>
        <p:txBody>
          <a:bodyPr bIns="0">
            <a:noAutofit/>
          </a:bodyPr>
          <a:lstStyle>
            <a:lvl1pPr marL="0" indent="0" algn="l">
              <a:lnSpc>
                <a:spcPts val="1760"/>
              </a:lnSpc>
              <a:buNone/>
              <a:defRPr sz="1580" b="0">
                <a:solidFill>
                  <a:schemeClr val="bg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7" name="Afbeelding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623" y="5635532"/>
            <a:ext cx="1373552" cy="352425"/>
          </a:xfrm>
          <a:prstGeom prst="rect">
            <a:avLst/>
          </a:prstGeom>
        </p:spPr>
      </p:pic>
    </p:spTree>
    <p:extLst>
      <p:ext uri="{BB962C8B-B14F-4D97-AF65-F5344CB8AC3E}">
        <p14:creationId xmlns:p14="http://schemas.microsoft.com/office/powerpoint/2010/main" val="211300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ssen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solidFill>
                  <a:srgbClr val="6D8B2B"/>
                </a:solidFill>
                <a:latin typeface="FlandersArtSans-Medium" panose="00000600000000000000" pitchFamily="2" charset="0"/>
                <a:cs typeface="FlandersArtSans-Medium" panose="000006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b="0">
                <a:solidFill>
                  <a:schemeClr val="accent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4" name="Rechthoek 3"/>
          <p:cNvSpPr/>
          <p:nvPr userDrawn="1"/>
        </p:nvSpPr>
        <p:spPr>
          <a:xfrm>
            <a:off x="1" y="0"/>
            <a:ext cx="288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a:ln>
                <a:noFill/>
              </a:ln>
              <a:solidFill>
                <a:prstClr val="white"/>
              </a:solidFill>
              <a:effectLst/>
              <a:uLnTx/>
              <a:uFillTx/>
              <a:latin typeface="FlandersArtSans-Regular" panose="00000500000000000000" pitchFamily="2" charset="0"/>
              <a:ea typeface="+mn-ea"/>
              <a:cs typeface="+mn-cs"/>
            </a:endParaRPr>
          </a:p>
        </p:txBody>
      </p:sp>
      <p:sp>
        <p:nvSpPr>
          <p:cNvPr id="6" name="Tijdelijke aanduiding voor dianummer 6"/>
          <p:cNvSpPr>
            <a:spLocks noGrp="1"/>
          </p:cNvSpPr>
          <p:nvPr>
            <p:ph type="sldNum" sz="quarter" idx="12"/>
          </p:nvPr>
        </p:nvSpPr>
        <p:spPr>
          <a:xfrm>
            <a:off x="5861861" y="6385877"/>
            <a:ext cx="2141621" cy="365125"/>
          </a:xfrm>
        </p:spPr>
        <p:txBody>
          <a:bodyPr/>
          <a:lstStyle>
            <a:lvl1pPr>
              <a:defRPr sz="900">
                <a:solidFill>
                  <a:srgbClr val="9B9B9B"/>
                </a:solidFill>
                <a:latin typeface="+mn-lt"/>
              </a:defRPr>
            </a:lvl1pPr>
          </a:lstStyle>
          <a:p>
            <a:fld id="{B263F6C6-2226-4286-8995-C42CB1E7C290}" type="slidenum">
              <a:rPr lang="nl-BE" smtClean="0">
                <a:latin typeface="FlandersArtSans-Regular" panose="00000500000000000000" pitchFamily="2" charset="0"/>
              </a:rPr>
              <a:pPr/>
              <a:t>‹nr.›</a:t>
            </a:fld>
            <a:endParaRPr lang="nl-BE" dirty="0">
              <a:latin typeface="FlandersArtSans-Regular" panose="00000500000000000000" pitchFamily="2" charset="0"/>
            </a:endParaRPr>
          </a:p>
        </p:txBody>
      </p:sp>
    </p:spTree>
    <p:extLst>
      <p:ext uri="{BB962C8B-B14F-4D97-AF65-F5344CB8AC3E}">
        <p14:creationId xmlns:p14="http://schemas.microsoft.com/office/powerpoint/2010/main" val="336743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5861861" y="6402502"/>
            <a:ext cx="2141621" cy="365125"/>
          </a:xfrm>
        </p:spPr>
        <p:txBody>
          <a:bodyPr/>
          <a:lstStyle>
            <a:lvl1pPr>
              <a:defRPr sz="900">
                <a:solidFill>
                  <a:srgbClr val="9B9B9B"/>
                </a:solidFill>
                <a:latin typeface="+mn-lt"/>
              </a:defRPr>
            </a:lvl1pPr>
          </a:lstStyle>
          <a:p>
            <a:fld id="{B263F6C6-2226-4286-8995-C42CB1E7C290}" type="slidenum">
              <a:rPr lang="nl-BE" smtClean="0">
                <a:latin typeface="FlandersArtSans-Regular" panose="00000500000000000000" pitchFamily="2" charset="0"/>
              </a:rPr>
              <a:pPr/>
              <a:t>‹nr.›</a:t>
            </a:fld>
            <a:endParaRPr lang="nl-BE" dirty="0">
              <a:latin typeface="FlandersArtSans-Regular" panose="00000500000000000000" pitchFamily="2" charset="0"/>
            </a:endParaRPr>
          </a:p>
        </p:txBody>
      </p:sp>
      <p:sp>
        <p:nvSpPr>
          <p:cNvPr id="8" name="Titel 1"/>
          <p:cNvSpPr>
            <a:spLocks noGrp="1"/>
          </p:cNvSpPr>
          <p:nvPr>
            <p:ph type="title"/>
          </p:nvPr>
        </p:nvSpPr>
        <p:spPr>
          <a:xfrm>
            <a:off x="1235618" y="574854"/>
            <a:ext cx="7416000" cy="1116000"/>
          </a:xfrm>
        </p:spPr>
        <p:txBody>
          <a:bodyPr anchor="t" anchorCtr="0"/>
          <a:lstStyle>
            <a:lvl1pPr>
              <a:defRPr>
                <a:solidFill>
                  <a:srgbClr val="6D8B2B"/>
                </a:solidFill>
                <a:latin typeface="FlandersArtSans-Medium" panose="00000600000000000000" pitchFamily="2" charset="0"/>
              </a:defRPr>
            </a:lvl1pPr>
          </a:lstStyle>
          <a:p>
            <a:r>
              <a:rPr lang="nl-NL"/>
              <a:t>Klik om de stijl te bewerken</a:t>
            </a:r>
            <a:endParaRPr lang="nl-BE" dirty="0"/>
          </a:p>
        </p:txBody>
      </p:sp>
      <p:sp>
        <p:nvSpPr>
          <p:cNvPr id="3" name="Tijdelijke aanduiding voor tekst 2"/>
          <p:cNvSpPr>
            <a:spLocks noGrp="1"/>
          </p:cNvSpPr>
          <p:nvPr>
            <p:ph type="body" sz="quarter" idx="13"/>
          </p:nvPr>
        </p:nvSpPr>
        <p:spPr>
          <a:xfrm>
            <a:off x="1235619" y="1690688"/>
            <a:ext cx="7416256" cy="4098925"/>
          </a:xfrm>
        </p:spPr>
        <p:txBody>
          <a:bodyPr/>
          <a:lstStyle>
            <a:lvl1pPr>
              <a:defRPr b="0">
                <a:solidFill>
                  <a:schemeClr val="tx1">
                    <a:lumMod val="65000"/>
                    <a:lumOff val="35000"/>
                  </a:schemeClr>
                </a:solidFill>
                <a:latin typeface="FlandersArtSans-Medium" panose="00000600000000000000" pitchFamily="2" charset="0"/>
              </a:defRPr>
            </a:lvl1pPr>
            <a:lvl2pPr>
              <a:defRPr b="0">
                <a:solidFill>
                  <a:schemeClr val="tx1">
                    <a:lumMod val="65000"/>
                    <a:lumOff val="35000"/>
                  </a:schemeClr>
                </a:solidFill>
                <a:latin typeface="FlandersArtSans-Regular" panose="00000500000000000000" pitchFamily="2" charset="0"/>
              </a:defRPr>
            </a:lvl2pPr>
            <a:lvl3pPr>
              <a:defRPr b="0">
                <a:solidFill>
                  <a:schemeClr val="tx1">
                    <a:lumMod val="65000"/>
                    <a:lumOff val="35000"/>
                  </a:schemeClr>
                </a:solidFill>
                <a:latin typeface="FlandersArtSans-Regular" panose="00000500000000000000" pitchFamily="2" charset="0"/>
              </a:defRPr>
            </a:lvl3pPr>
            <a:lvl4pPr>
              <a:defRPr b="0">
                <a:solidFill>
                  <a:schemeClr val="tx1">
                    <a:lumMod val="65000"/>
                    <a:lumOff val="35000"/>
                  </a:schemeClr>
                </a:solidFill>
                <a:latin typeface="FlandersArtSans-Regular" panose="00000500000000000000" pitchFamily="2" charset="0"/>
              </a:defRPr>
            </a:lvl4pPr>
            <a:lvl5pPr>
              <a:defRPr b="0">
                <a:solidFill>
                  <a:schemeClr val="tx1">
                    <a:lumMod val="65000"/>
                    <a:lumOff val="35000"/>
                  </a:schemeClr>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Rechthoek 4"/>
          <p:cNvSpPr/>
          <p:nvPr userDrawn="1"/>
        </p:nvSpPr>
        <p:spPr>
          <a:xfrm>
            <a:off x="1" y="0"/>
            <a:ext cx="288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a:ln>
                <a:noFill/>
              </a:ln>
              <a:solidFill>
                <a:prstClr val="white"/>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88102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6" name="Tijdelijke aanduiding voor tekst 5"/>
          <p:cNvSpPr>
            <a:spLocks noGrp="1"/>
          </p:cNvSpPr>
          <p:nvPr>
            <p:ph type="body" sz="quarter" idx="14"/>
          </p:nvPr>
        </p:nvSpPr>
        <p:spPr>
          <a:xfrm>
            <a:off x="5259388" y="1690688"/>
            <a:ext cx="3392487" cy="4227512"/>
          </a:xfrm>
        </p:spPr>
        <p:txBody>
          <a:bodyPr/>
          <a:lstStyle>
            <a:lvl1pPr>
              <a:defRPr b="0">
                <a:solidFill>
                  <a:schemeClr val="tx1">
                    <a:lumMod val="65000"/>
                    <a:lumOff val="35000"/>
                  </a:schemeClr>
                </a:solidFill>
                <a:latin typeface="FlandersArtSans-Medium" panose="00000600000000000000" pitchFamily="2" charset="0"/>
              </a:defRPr>
            </a:lvl1pPr>
            <a:lvl2pPr>
              <a:defRPr>
                <a:solidFill>
                  <a:schemeClr val="tx1">
                    <a:lumMod val="65000"/>
                    <a:lumOff val="35000"/>
                  </a:schemeClr>
                </a:solidFill>
                <a:latin typeface="FlandersArtSans-Regular" panose="00000500000000000000" pitchFamily="2" charset="0"/>
              </a:defRPr>
            </a:lvl2pPr>
            <a:lvl3pPr>
              <a:defRPr>
                <a:solidFill>
                  <a:schemeClr val="tx1">
                    <a:lumMod val="65000"/>
                    <a:lumOff val="35000"/>
                  </a:schemeClr>
                </a:solidFill>
                <a:latin typeface="FlandersArtSans-Regular" panose="00000500000000000000" pitchFamily="2" charset="0"/>
              </a:defRPr>
            </a:lvl3pPr>
            <a:lvl4pPr>
              <a:defRPr>
                <a:solidFill>
                  <a:schemeClr val="tx1">
                    <a:lumMod val="65000"/>
                    <a:lumOff val="35000"/>
                  </a:schemeClr>
                </a:solidFill>
                <a:latin typeface="FlandersArtSans-Regular" panose="00000500000000000000" pitchFamily="2" charset="0"/>
              </a:defRPr>
            </a:lvl4pPr>
            <a:lvl5pPr>
              <a:defRPr>
                <a:solidFill>
                  <a:schemeClr val="tx1">
                    <a:lumMod val="65000"/>
                    <a:lumOff val="35000"/>
                  </a:schemeClr>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1235618" y="574854"/>
            <a:ext cx="7416000" cy="1116000"/>
          </a:xfrm>
        </p:spPr>
        <p:txBody>
          <a:bodyPr anchor="t" anchorCtr="0"/>
          <a:lstStyle>
            <a:lvl1pPr>
              <a:defRPr b="1" i="0">
                <a:solidFill>
                  <a:srgbClr val="6D8B2B"/>
                </a:solidFill>
                <a:latin typeface="FlandersArtSans-Regular" panose="00000500000000000000" pitchFamily="2" charset="0"/>
                <a:cs typeface="FlandersArtSans-Regular" panose="00000500000000000000" pitchFamily="2" charset="0"/>
              </a:defRPr>
            </a:lvl1pPr>
          </a:lstStyle>
          <a:p>
            <a:r>
              <a:rPr lang="nl-NL"/>
              <a:t>Klik om de stijl te bewerken</a:t>
            </a:r>
            <a:endParaRPr lang="nl-BE" dirty="0"/>
          </a:p>
        </p:txBody>
      </p:sp>
      <p:sp>
        <p:nvSpPr>
          <p:cNvPr id="12" name="Tijdelijke aanduiding voor dianummer 6"/>
          <p:cNvSpPr>
            <a:spLocks noGrp="1"/>
          </p:cNvSpPr>
          <p:nvPr>
            <p:ph type="sldNum" sz="quarter" idx="12"/>
          </p:nvPr>
        </p:nvSpPr>
        <p:spPr>
          <a:xfrm>
            <a:off x="5884820" y="6419127"/>
            <a:ext cx="2141621" cy="365125"/>
          </a:xfrm>
        </p:spPr>
        <p:txBody>
          <a:bodyPr/>
          <a:lstStyle>
            <a:lvl1pPr>
              <a:defRPr sz="900">
                <a:solidFill>
                  <a:srgbClr val="9B9B9B"/>
                </a:solidFill>
                <a:latin typeface="+mn-lt"/>
              </a:defRPr>
            </a:lvl1pPr>
          </a:lstStyle>
          <a:p>
            <a:fld id="{B263F6C6-2226-4286-8995-C42CB1E7C290}" type="slidenum">
              <a:rPr lang="nl-BE" smtClean="0">
                <a:latin typeface="FlandersArtSans-Regular" panose="00000500000000000000" pitchFamily="2" charset="0"/>
              </a:rPr>
              <a:pPr/>
              <a:t>‹nr.›</a:t>
            </a:fld>
            <a:endParaRPr lang="nl-BE" dirty="0">
              <a:latin typeface="FlandersArtSans-Regular" panose="00000500000000000000" pitchFamily="2" charset="0"/>
            </a:endParaRPr>
          </a:p>
        </p:txBody>
      </p:sp>
      <p:sp>
        <p:nvSpPr>
          <p:cNvPr id="5" name="Tijdelijke aanduiding voor afbeelding 4"/>
          <p:cNvSpPr>
            <a:spLocks noGrp="1"/>
          </p:cNvSpPr>
          <p:nvPr>
            <p:ph type="pic" sz="quarter" idx="13"/>
          </p:nvPr>
        </p:nvSpPr>
        <p:spPr>
          <a:xfrm>
            <a:off x="1233846" y="1683723"/>
            <a:ext cx="3708000" cy="4233997"/>
          </a:xfrm>
        </p:spPr>
        <p:txBody>
          <a:bodyPr anchor="ctr"/>
          <a:lstStyle>
            <a:lvl1pPr algn="ctr">
              <a:buNone/>
              <a:defRPr b="0">
                <a:solidFill>
                  <a:srgbClr val="6D8B2B"/>
                </a:solidFill>
                <a:latin typeface="FlandersArtSans-Regular" panose="00000500000000000000" pitchFamily="2" charset="0"/>
              </a:defRPr>
            </a:lvl1pPr>
          </a:lstStyle>
          <a:p>
            <a:r>
              <a:rPr lang="nl-NL" dirty="0"/>
              <a:t>Klik op het pictogram als u een afbeelding wilt toevoegen</a:t>
            </a:r>
            <a:endParaRPr lang="nl-BE" dirty="0"/>
          </a:p>
        </p:txBody>
      </p:sp>
      <p:sp>
        <p:nvSpPr>
          <p:cNvPr id="7" name="Rechthoek 6"/>
          <p:cNvSpPr/>
          <p:nvPr userDrawn="1"/>
        </p:nvSpPr>
        <p:spPr>
          <a:xfrm>
            <a:off x="1" y="0"/>
            <a:ext cx="28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prstClr val="white"/>
              </a:solidFill>
              <a:latin typeface="FlandersArtSans-Regular" panose="00000500000000000000" pitchFamily="2" charset="0"/>
            </a:endParaRPr>
          </a:p>
        </p:txBody>
      </p:sp>
    </p:spTree>
    <p:extLst>
      <p:ext uri="{BB962C8B-B14F-4D97-AF65-F5344CB8AC3E}">
        <p14:creationId xmlns:p14="http://schemas.microsoft.com/office/powerpoint/2010/main" val="348587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1" i="0">
                <a:solidFill>
                  <a:srgbClr val="6D8B2B"/>
                </a:solidFill>
                <a:latin typeface="FlandersArtSans-Regular" panose="00000500000000000000" pitchFamily="2" charset="0"/>
                <a:cs typeface="FlandersArtSans-Regular" panose="00000500000000000000" pitchFamily="2" charset="0"/>
              </a:defRPr>
            </a:lvl1pPr>
          </a:lstStyle>
          <a:p>
            <a:r>
              <a:rPr lang="nl-NL"/>
              <a:t>Klik om de stijl te bewerken</a:t>
            </a:r>
            <a:endParaRPr lang="nl-BE" dirty="0"/>
          </a:p>
        </p:txBody>
      </p:sp>
      <p:sp>
        <p:nvSpPr>
          <p:cNvPr id="7" name="Tijdelijke aanduiding voor dianummer 6"/>
          <p:cNvSpPr>
            <a:spLocks noGrp="1"/>
          </p:cNvSpPr>
          <p:nvPr>
            <p:ph type="sldNum" sz="quarter" idx="12"/>
          </p:nvPr>
        </p:nvSpPr>
        <p:spPr>
          <a:xfrm>
            <a:off x="5878486" y="6394189"/>
            <a:ext cx="2141621" cy="365125"/>
          </a:xfrm>
        </p:spPr>
        <p:txBody>
          <a:bodyPr/>
          <a:lstStyle>
            <a:lvl1pPr>
              <a:defRPr sz="900">
                <a:solidFill>
                  <a:srgbClr val="9B9B9B"/>
                </a:solidFill>
                <a:latin typeface="+mn-lt"/>
              </a:defRPr>
            </a:lvl1pPr>
          </a:lstStyle>
          <a:p>
            <a:fld id="{B263F6C6-2226-4286-8995-C42CB1E7C290}" type="slidenum">
              <a:rPr lang="nl-BE" smtClean="0">
                <a:latin typeface="FlandersArtSans-Regular" panose="00000500000000000000" pitchFamily="2" charset="0"/>
              </a:rPr>
              <a:pPr/>
              <a:t>‹nr.›</a:t>
            </a:fld>
            <a:endParaRPr lang="nl-BE" dirty="0">
              <a:latin typeface="FlandersArtSans-Regular" panose="00000500000000000000" pitchFamily="2" charset="0"/>
            </a:endParaRPr>
          </a:p>
        </p:txBody>
      </p:sp>
      <p:sp>
        <p:nvSpPr>
          <p:cNvPr id="5" name="Tijdelijke aanduiding voor tekst 4"/>
          <p:cNvSpPr>
            <a:spLocks noGrp="1"/>
          </p:cNvSpPr>
          <p:nvPr>
            <p:ph type="body" sz="quarter" idx="14"/>
          </p:nvPr>
        </p:nvSpPr>
        <p:spPr>
          <a:xfrm>
            <a:off x="1235075" y="1690688"/>
            <a:ext cx="3708400" cy="4227512"/>
          </a:xfrm>
        </p:spPr>
        <p:txBody>
          <a:bodyPr/>
          <a:lstStyle>
            <a:lvl1pPr>
              <a:defRPr b="0">
                <a:solidFill>
                  <a:schemeClr val="tx1">
                    <a:lumMod val="65000"/>
                    <a:lumOff val="35000"/>
                  </a:schemeClr>
                </a:solidFill>
                <a:latin typeface="FlandersArtSans-Medium" panose="00000600000000000000" pitchFamily="2" charset="0"/>
              </a:defRPr>
            </a:lvl1pPr>
            <a:lvl2pPr>
              <a:defRPr>
                <a:solidFill>
                  <a:schemeClr val="tx1">
                    <a:lumMod val="65000"/>
                    <a:lumOff val="35000"/>
                  </a:schemeClr>
                </a:solidFill>
                <a:latin typeface="FlandersArtSans-Regular" panose="00000500000000000000" pitchFamily="2" charset="0"/>
              </a:defRPr>
            </a:lvl2pPr>
            <a:lvl3pPr>
              <a:defRPr>
                <a:solidFill>
                  <a:schemeClr val="tx1">
                    <a:lumMod val="65000"/>
                    <a:lumOff val="35000"/>
                  </a:schemeClr>
                </a:solidFill>
                <a:latin typeface="FlandersArtSans-Regular" panose="00000500000000000000" pitchFamily="2" charset="0"/>
              </a:defRPr>
            </a:lvl3pPr>
            <a:lvl4pPr>
              <a:defRPr>
                <a:solidFill>
                  <a:schemeClr val="tx1">
                    <a:lumMod val="65000"/>
                    <a:lumOff val="35000"/>
                  </a:schemeClr>
                </a:solidFill>
                <a:latin typeface="FlandersArtSans-Regular" panose="00000500000000000000" pitchFamily="2" charset="0"/>
              </a:defRPr>
            </a:lvl4pPr>
            <a:lvl5pPr>
              <a:defRPr>
                <a:solidFill>
                  <a:schemeClr val="tx1">
                    <a:lumMod val="65000"/>
                    <a:lumOff val="35000"/>
                  </a:schemeClr>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tekst 7"/>
          <p:cNvSpPr>
            <a:spLocks noGrp="1"/>
          </p:cNvSpPr>
          <p:nvPr>
            <p:ph type="body" sz="quarter" idx="15"/>
          </p:nvPr>
        </p:nvSpPr>
        <p:spPr>
          <a:xfrm>
            <a:off x="4943475" y="1690688"/>
            <a:ext cx="3708400" cy="4160837"/>
          </a:xfrm>
        </p:spPr>
        <p:txBody>
          <a:bodyPr/>
          <a:lstStyle>
            <a:lvl1pPr>
              <a:defRPr b="0">
                <a:solidFill>
                  <a:schemeClr val="tx1">
                    <a:lumMod val="65000"/>
                    <a:lumOff val="35000"/>
                  </a:schemeClr>
                </a:solidFill>
                <a:latin typeface="FlandersArtSans-Medium" panose="00000600000000000000" pitchFamily="2" charset="0"/>
              </a:defRPr>
            </a:lvl1pPr>
            <a:lvl2pPr>
              <a:defRPr>
                <a:solidFill>
                  <a:schemeClr val="tx1">
                    <a:lumMod val="65000"/>
                    <a:lumOff val="35000"/>
                  </a:schemeClr>
                </a:solidFill>
                <a:latin typeface="FlandersArtSans-Regular" panose="00000500000000000000" pitchFamily="2" charset="0"/>
              </a:defRPr>
            </a:lvl2pPr>
            <a:lvl3pPr>
              <a:defRPr>
                <a:solidFill>
                  <a:schemeClr val="tx1">
                    <a:lumMod val="65000"/>
                    <a:lumOff val="35000"/>
                  </a:schemeClr>
                </a:solidFill>
                <a:latin typeface="FlandersArtSans-Regular" panose="00000500000000000000" pitchFamily="2" charset="0"/>
              </a:defRPr>
            </a:lvl3pPr>
            <a:lvl4pPr>
              <a:defRPr>
                <a:solidFill>
                  <a:schemeClr val="tx1">
                    <a:lumMod val="65000"/>
                    <a:lumOff val="35000"/>
                  </a:schemeClr>
                </a:solidFill>
                <a:latin typeface="FlandersArtSans-Regular" panose="00000500000000000000" pitchFamily="2" charset="0"/>
              </a:defRPr>
            </a:lvl4pPr>
            <a:lvl5pPr>
              <a:defRPr>
                <a:solidFill>
                  <a:schemeClr val="tx1">
                    <a:lumMod val="65000"/>
                    <a:lumOff val="35000"/>
                  </a:schemeClr>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Rechthoek 5"/>
          <p:cNvSpPr/>
          <p:nvPr userDrawn="1"/>
        </p:nvSpPr>
        <p:spPr>
          <a:xfrm>
            <a:off x="1" y="0"/>
            <a:ext cx="28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prstClr val="white"/>
              </a:solidFill>
              <a:latin typeface="FlandersArtSans-Regular" panose="00000500000000000000" pitchFamily="2" charset="0"/>
            </a:endParaRPr>
          </a:p>
        </p:txBody>
      </p:sp>
    </p:spTree>
    <p:extLst>
      <p:ext uri="{BB962C8B-B14F-4D97-AF65-F5344CB8AC3E}">
        <p14:creationId xmlns:p14="http://schemas.microsoft.com/office/powerpoint/2010/main" val="35194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a:solidFill>
            <a:schemeClr val="tx2"/>
          </a:solidFill>
        </p:grpSpPr>
        <p:sp>
          <p:nvSpPr>
            <p:cNvPr id="10" name="Rechthoek 9"/>
            <p:cNvSpPr>
              <a:spLocks/>
            </p:cNvSpPr>
            <p:nvPr userDrawn="1"/>
          </p:nvSpPr>
          <p:spPr>
            <a:xfrm>
              <a:off x="288000" y="288000"/>
              <a:ext cx="6767999"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solidFill>
                  <a:schemeClr val="bg1"/>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3" name="Tijdelijke aanduiding voor tekst 2"/>
          <p:cNvSpPr>
            <a:spLocks noGrp="1"/>
          </p:cNvSpPr>
          <p:nvPr>
            <p:ph idx="12" hasCustomPrompt="1"/>
          </p:nvPr>
        </p:nvSpPr>
        <p:spPr>
          <a:xfrm>
            <a:off x="2305877" y="5784574"/>
            <a:ext cx="5387010" cy="612331"/>
          </a:xfrm>
          <a:prstGeom prst="rect">
            <a:avLst/>
          </a:prstGeom>
        </p:spPr>
        <p:txBody>
          <a:bodyPr vert="horz" lIns="0" tIns="0" rIns="0" bIns="0" rtlCol="0" anchor="b" anchorCtr="0">
            <a:noAutofit/>
          </a:bodyPr>
          <a:lstStyle>
            <a:lvl1pPr marL="0" indent="0" algn="l">
              <a:buFontTx/>
              <a:buNone/>
              <a:defRPr sz="1700">
                <a:solidFill>
                  <a:schemeClr val="bg1"/>
                </a:solidFill>
                <a:latin typeface="FlandersArtSans-Regular" panose="00000500000000000000" pitchFamily="2" charset="0"/>
              </a:defRPr>
            </a:lvl1pPr>
            <a:lvl5pPr marL="1152000" indent="0">
              <a:buNone/>
              <a:defRPr>
                <a:solidFill>
                  <a:schemeClr val="bg1"/>
                </a:solidFill>
                <a:latin typeface="FlandersArtSans-Regular" panose="00000500000000000000" pitchFamily="2" charset="0"/>
              </a:defRPr>
            </a:lvl5pPr>
          </a:lstStyle>
          <a:p>
            <a:pPr lvl="0"/>
            <a:r>
              <a:rPr lang="nl-NL" dirty="0"/>
              <a:t>KLIK OM DE MODELSTIJLEN TE BEWERKEN</a:t>
            </a: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11" y="621682"/>
            <a:ext cx="1850849" cy="720000"/>
          </a:xfrm>
          <a:prstGeom prst="rect">
            <a:avLst/>
          </a:prstGeom>
        </p:spPr>
      </p:pic>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88" y="5632354"/>
            <a:ext cx="1293879" cy="699517"/>
          </a:xfrm>
          <a:prstGeom prst="rect">
            <a:avLst/>
          </a:prstGeom>
        </p:spPr>
      </p:pic>
    </p:spTree>
    <p:extLst>
      <p:ext uri="{BB962C8B-B14F-4D97-AF65-F5344CB8AC3E}">
        <p14:creationId xmlns:p14="http://schemas.microsoft.com/office/powerpoint/2010/main" val="213236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5836923" y="6385877"/>
            <a:ext cx="2141621" cy="365125"/>
          </a:xfrm>
        </p:spPr>
        <p:txBody>
          <a:bodyPr/>
          <a:lstStyle>
            <a:lvl1pPr>
              <a:defRPr sz="900">
                <a:latin typeface="FlandersArtSans-Regular" panose="00000500000000000000" pitchFamily="2" charset="0"/>
              </a:defRPr>
            </a:lvl1pPr>
          </a:lstStyle>
          <a:p>
            <a:endParaRPr lang="nl-BE" dirty="0"/>
          </a:p>
        </p:txBody>
      </p:sp>
      <p:sp>
        <p:nvSpPr>
          <p:cNvPr id="8" name="Titel 1"/>
          <p:cNvSpPr>
            <a:spLocks noGrp="1"/>
          </p:cNvSpPr>
          <p:nvPr>
            <p:ph type="title"/>
          </p:nvPr>
        </p:nvSpPr>
        <p:spPr>
          <a:xfrm>
            <a:off x="1235618" y="574854"/>
            <a:ext cx="7416000" cy="1116000"/>
          </a:xfrm>
        </p:spPr>
        <p:txBody>
          <a:bodyPr anchor="t" anchorCtr="0"/>
          <a:lstStyle>
            <a:lvl1pPr>
              <a:defRPr>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1235618" y="1690924"/>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65416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35618" y="58348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2844800" y="6339600"/>
            <a:ext cx="1106075" cy="360000"/>
          </a:xfrm>
          <a:prstGeom prst="rect">
            <a:avLst/>
          </a:prstGeom>
        </p:spPr>
        <p:txBody>
          <a:bodyPr vert="horz" lIns="91440" tIns="45720" rIns="91440" bIns="45720" rtlCol="0" anchor="ctr"/>
          <a:lstStyle>
            <a:lvl1pPr algn="l">
              <a:defRPr sz="1200">
                <a:solidFill>
                  <a:srgbClr val="9B9B9B"/>
                </a:solidFill>
                <a:latin typeface="FlandersArtSans-Regular" panose="00000500000000000000" pitchFamily="2" charset="0"/>
              </a:defRPr>
            </a:lvl1pPr>
          </a:lstStyle>
          <a:p>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rgbClr val="9B9B9B"/>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rgbClr val="9B9B9B"/>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35618" y="1699550"/>
            <a:ext cx="7444800" cy="4352400"/>
          </a:xfrm>
          <a:prstGeom prst="rect">
            <a:avLst/>
          </a:prstGeom>
        </p:spPr>
        <p:txBody>
          <a:bodyPr vert="horz" lIns="0" tIns="0" rIns="0" bIns="45720" rtlCol="0">
            <a:noAutofit/>
          </a:body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19"/>
              </a:buBlip>
              <a:tabLst/>
              <a:defRPr/>
            </a:pPr>
            <a:r>
              <a:rPr kumimoji="0" lang="nl-NL" sz="2200" b="0" i="0" u="none" strike="noStrike" kern="1200" cap="none" spc="0" normalizeH="0" baseline="0" noProof="0" dirty="0">
                <a:ln>
                  <a:noFill/>
                </a:ln>
                <a:solidFill>
                  <a:srgbClr val="6D8B2B"/>
                </a:solidFill>
                <a:effectLst/>
                <a:uLnTx/>
                <a:uFillTx/>
                <a:latin typeface="FlandersArtSans-Bold" panose="00000800000000000000" pitchFamily="2" charset="0"/>
                <a:ea typeface="+mn-ea"/>
                <a:cs typeface="+mn-cs"/>
              </a:rPr>
              <a:t>Klik om de modelstijlen te bewerken</a:t>
            </a:r>
          </a:p>
          <a:p>
            <a:pPr marL="576000" marR="0" lvl="1" indent="-288000" algn="l" defTabSz="914400" rtl="0" eaLnBrk="1" fontAlgn="auto" latinLnBrk="0" hangingPunct="1">
              <a:lnSpc>
                <a:spcPct val="90000"/>
              </a:lnSpc>
              <a:spcBef>
                <a:spcPts val="300"/>
              </a:spcBef>
              <a:spcAft>
                <a:spcPts val="0"/>
              </a:spcAft>
              <a:buClrTx/>
              <a:buSzPct val="75000"/>
              <a:buFontTx/>
              <a:buBlip>
                <a:blip r:embed="rId20"/>
              </a:buBlip>
              <a:tabLst/>
              <a:defRPr/>
            </a:pPr>
            <a:r>
              <a:rPr kumimoji="0" lang="nl-NL" sz="2200" b="0" i="0" u="none" strike="noStrike" kern="1200" cap="none" spc="0" normalizeH="0" baseline="0" noProof="0" dirty="0">
                <a:ln>
                  <a:noFill/>
                </a:ln>
                <a:solidFill>
                  <a:srgbClr val="6D8B2B"/>
                </a:solidFill>
                <a:effectLst/>
                <a:uLnTx/>
                <a:uFillTx/>
                <a:latin typeface="FlandersArtSans-Regular" panose="00000500000000000000" pitchFamily="2" charset="0"/>
                <a:ea typeface="+mn-ea"/>
                <a:cs typeface="+mn-cs"/>
              </a:rPr>
              <a:t>Tweede niveau</a:t>
            </a:r>
          </a:p>
          <a:p>
            <a:pPr marL="864000" marR="0" lvl="2" indent="-288000" algn="l" defTabSz="914400" rtl="0" eaLnBrk="1" fontAlgn="auto" latinLnBrk="0" hangingPunct="1">
              <a:lnSpc>
                <a:spcPct val="90000"/>
              </a:lnSpc>
              <a:spcBef>
                <a:spcPts val="300"/>
              </a:spcBef>
              <a:spcAft>
                <a:spcPts val="0"/>
              </a:spcAft>
              <a:buClrTx/>
              <a:buSzPct val="85000"/>
              <a:buFontTx/>
              <a:buBlip>
                <a:blip r:embed="rId21"/>
              </a:buBlip>
              <a:tabLst/>
              <a:defRPr/>
            </a:pPr>
            <a:r>
              <a:rPr kumimoji="0" lang="nl-NL" sz="20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rPr>
              <a:t>Derde niveau</a:t>
            </a:r>
          </a:p>
          <a:p>
            <a:pPr marL="1152000" marR="0" lvl="3" indent="-288000" algn="l" defTabSz="914400" rtl="0" eaLnBrk="1" fontAlgn="auto" latinLnBrk="0" hangingPunct="1">
              <a:lnSpc>
                <a:spcPct val="90000"/>
              </a:lnSpc>
              <a:spcBef>
                <a:spcPts val="300"/>
              </a:spcBef>
              <a:spcAft>
                <a:spcPts val="0"/>
              </a:spcAft>
              <a:buClrTx/>
              <a:buSzPct val="75000"/>
              <a:buFontTx/>
              <a:buBlip>
                <a:blip r:embed="rId22"/>
              </a:buBlip>
              <a:tabLst/>
              <a:defRPr/>
            </a:pPr>
            <a:r>
              <a:rPr kumimoji="0" lang="nl-NL" sz="20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rPr>
              <a:t>Vierde niveau</a:t>
            </a:r>
          </a:p>
          <a:p>
            <a:pPr marL="1440000" marR="0" lvl="4" indent="-288000" algn="l" defTabSz="914400" rtl="0" eaLnBrk="1" fontAlgn="auto" latinLnBrk="0" hangingPunct="1">
              <a:lnSpc>
                <a:spcPct val="90000"/>
              </a:lnSpc>
              <a:spcBef>
                <a:spcPts val="300"/>
              </a:spcBef>
              <a:spcAft>
                <a:spcPts val="0"/>
              </a:spcAft>
              <a:buClrTx/>
              <a:buSzPct val="90000"/>
              <a:buFontTx/>
              <a:buBlip>
                <a:blip r:embed="rId19"/>
              </a:buBlip>
              <a:tabLst/>
              <a:defRPr/>
            </a:pPr>
            <a:r>
              <a:rPr kumimoji="0" lang="nl-NL" sz="20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rPr>
              <a:t>Vijfde niveau </a:t>
            </a:r>
            <a:endParaRPr kumimoji="0" lang="nl-BE" sz="20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pic>
        <p:nvPicPr>
          <p:cNvPr id="4" name="Afbeelding 3">
            <a:extLst>
              <a:ext uri="{FF2B5EF4-FFF2-40B4-BE49-F238E27FC236}">
                <a16:creationId xmlns:a16="http://schemas.microsoft.com/office/drawing/2014/main" id="{3117EB92-328A-41DE-A88B-AAC97BB75D8B}"/>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062367" y="5674844"/>
            <a:ext cx="894214" cy="1024756"/>
          </a:xfrm>
          <a:prstGeom prst="rect">
            <a:avLst/>
          </a:prstGeom>
        </p:spPr>
      </p:pic>
    </p:spTree>
    <p:extLst>
      <p:ext uri="{BB962C8B-B14F-4D97-AF65-F5344CB8AC3E}">
        <p14:creationId xmlns:p14="http://schemas.microsoft.com/office/powerpoint/2010/main" val="1493971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914400" rtl="0" eaLnBrk="1" latinLnBrk="0" hangingPunct="1">
        <a:lnSpc>
          <a:spcPts val="3800"/>
        </a:lnSpc>
        <a:spcBef>
          <a:spcPct val="0"/>
        </a:spcBef>
        <a:buNone/>
        <a:defRPr sz="3700" b="0" kern="1200">
          <a:solidFill>
            <a:schemeClr val="accent2"/>
          </a:solidFill>
          <a:latin typeface="FlandersArtSans-Medium" panose="000006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9"/>
        </a:buBlip>
        <a:tabLst/>
        <a:defRPr sz="2200" b="1" kern="1200" spc="0" baseline="0">
          <a:solidFill>
            <a:srgbClr val="9B9B9B"/>
          </a:solidFill>
          <a:latin typeface="FlandersArtSans-Medium" panose="000006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20"/>
        </a:buBlip>
        <a:tabLst/>
        <a:defRPr sz="2000" b="1"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21"/>
        </a:buBlip>
        <a:tabLst/>
        <a:defRPr sz="1800" b="1" kern="1200" spc="0" baseline="0">
          <a:solidFill>
            <a:srgbClr val="9B9B9B"/>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22"/>
        </a:buBlip>
        <a:tabLst/>
        <a:defRPr sz="1600" b="1" kern="1200" spc="0" baseline="0">
          <a:solidFill>
            <a:srgbClr val="9B9B9B"/>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9"/>
        </a:buBlip>
        <a:tabLst/>
        <a:defRPr sz="1400" b="1" kern="1200" spc="0" baseline="0">
          <a:solidFill>
            <a:srgbClr val="9B9B9B"/>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www.omgevingvlaanderen.be/erkenningen"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navigator.emis.vito.be/mijn-navigator?woId=29139" TargetMode="External"/><Relationship Id="rId2" Type="http://schemas.openxmlformats.org/officeDocument/2006/relationships/hyperlink" Target="http://www.omgevingvlaanderen.be/erkenningen"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omgevingvlaanderen.be/erkenningen" TargetMode="External"/><Relationship Id="rId2" Type="http://schemas.openxmlformats.org/officeDocument/2006/relationships/hyperlink" Target="http://www.veiligverwarmen.be/"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www.omgevingvlaanderen.be/erkenningen"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www.omgevingvlaanderen.be/erkenningen"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www.omgevingvlaanderen.be/erkenningen"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omgevingvlaanderen.be/erkenningen"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sz="4400" dirty="0"/>
              <a:t>Stooktoestellenbesluit: overzicht</a:t>
            </a:r>
          </a:p>
        </p:txBody>
      </p:sp>
      <p:sp>
        <p:nvSpPr>
          <p:cNvPr id="2" name="Tijdelijke aanduiding voor dianummer 1">
            <a:extLst>
              <a:ext uri="{FF2B5EF4-FFF2-40B4-BE49-F238E27FC236}">
                <a16:creationId xmlns:a16="http://schemas.microsoft.com/office/drawing/2014/main" id="{925E90CD-8EF4-4D58-BD86-4E3E14BA40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122203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toepassingsgebied</a:t>
            </a:r>
            <a:endParaRPr lang="nl-BE" dirty="0"/>
          </a:p>
        </p:txBody>
      </p:sp>
      <p:sp>
        <p:nvSpPr>
          <p:cNvPr id="3" name="Tijdelijke aanduiding voor inhoud 2"/>
          <p:cNvSpPr>
            <a:spLocks noGrp="1"/>
          </p:cNvSpPr>
          <p:nvPr>
            <p:ph type="body" sz="quarter" idx="13"/>
          </p:nvPr>
        </p:nvSpPr>
        <p:spPr/>
        <p:txBody>
          <a:bodyPr/>
          <a:lstStyle/>
          <a:p>
            <a:r>
              <a:rPr lang="nl-BE" sz="2000" dirty="0"/>
              <a:t>Volgende stooktoestellen voldoen </a:t>
            </a:r>
            <a:r>
              <a:rPr lang="nl-BE" sz="2000" b="1" dirty="0"/>
              <a:t>niet</a:t>
            </a:r>
            <a:r>
              <a:rPr lang="nl-BE" sz="2000" dirty="0"/>
              <a:t> aan de definities van een centraal stooktoestel en vallen bijgevolg </a:t>
            </a:r>
            <a:r>
              <a:rPr lang="nl-BE" sz="2000" b="1" dirty="0"/>
              <a:t>niet</a:t>
            </a:r>
            <a:r>
              <a:rPr lang="nl-BE" sz="2000" dirty="0"/>
              <a:t> onder het toepassingsgebied van deze regelgeving:</a:t>
            </a:r>
          </a:p>
          <a:p>
            <a:pPr lvl="1"/>
            <a:r>
              <a:rPr lang="nl-BE" sz="1800" dirty="0"/>
              <a:t>Centrale verwarming op </a:t>
            </a:r>
            <a:r>
              <a:rPr lang="nl-BE" sz="1800" b="1" dirty="0"/>
              <a:t>elektriciteit</a:t>
            </a:r>
          </a:p>
          <a:p>
            <a:pPr lvl="1"/>
            <a:r>
              <a:rPr lang="nl-BE" sz="1800" dirty="0"/>
              <a:t>Centrale verwarming waarbij de ketel in hoofdzaak gebruikt wordt voor </a:t>
            </a:r>
            <a:r>
              <a:rPr lang="nl-BE" sz="1800" b="1" dirty="0"/>
              <a:t>proceswarmte</a:t>
            </a:r>
            <a:r>
              <a:rPr lang="nl-BE" sz="1800" dirty="0"/>
              <a:t> en in bijzaak voor de comfortwarmte</a:t>
            </a:r>
          </a:p>
          <a:p>
            <a:pPr lvl="2"/>
            <a:r>
              <a:rPr lang="nl-BE" sz="1600" dirty="0"/>
              <a:t>bv. Industrie: verbrandingsoven waarvan enkel de restwarmte gebruikt wordt om enkele kantoorruimtes te verwarmen</a:t>
            </a:r>
          </a:p>
          <a:p>
            <a:pPr lvl="1"/>
            <a:r>
              <a:rPr lang="nl-BE" sz="1800" b="1" dirty="0"/>
              <a:t>Kachels met kanalisering</a:t>
            </a:r>
          </a:p>
          <a:p>
            <a:pPr lvl="1"/>
            <a:r>
              <a:rPr lang="nl-BE" sz="1800" b="1" dirty="0"/>
              <a:t>Decentrale</a:t>
            </a:r>
            <a:r>
              <a:rPr lang="nl-BE" sz="1800" dirty="0"/>
              <a:t> (zgn. individuele) stooktoestellen:</a:t>
            </a:r>
          </a:p>
          <a:p>
            <a:pPr lvl="2"/>
            <a:r>
              <a:rPr lang="nl-BE" sz="1600" dirty="0">
                <a:sym typeface="Wingdings" panose="05000000000000000000" pitchFamily="2" charset="2"/>
              </a:rPr>
              <a:t>Gas-, stookolie-, pellet- of houtkachels etc., elektrische bijverwarming</a:t>
            </a:r>
          </a:p>
          <a:p>
            <a:pPr lvl="2"/>
            <a:r>
              <a:rPr lang="nl-BE" sz="1600" dirty="0" err="1">
                <a:sym typeface="Wingdings" panose="05000000000000000000" pitchFamily="2" charset="2"/>
              </a:rPr>
              <a:t>Warmeluchtblazer</a:t>
            </a:r>
            <a:r>
              <a:rPr lang="nl-BE" sz="1600" dirty="0">
                <a:sym typeface="Wingdings" panose="05000000000000000000" pitchFamily="2" charset="2"/>
              </a:rPr>
              <a:t> (bv. in loods)</a:t>
            </a:r>
          </a:p>
          <a:p>
            <a:pPr lvl="1"/>
            <a:r>
              <a:rPr lang="nl-BE" sz="1800" dirty="0">
                <a:sym typeface="Wingdings" panose="05000000000000000000" pitchFamily="2" charset="2"/>
              </a:rPr>
              <a:t>Toestellen voor </a:t>
            </a:r>
            <a:r>
              <a:rPr lang="nl-BE" sz="1800" b="1" dirty="0">
                <a:sym typeface="Wingdings" panose="05000000000000000000" pitchFamily="2" charset="2"/>
              </a:rPr>
              <a:t>uitsluitend sanitair warmwaterproductie</a:t>
            </a:r>
          </a:p>
          <a:p>
            <a:pPr lvl="2"/>
            <a:r>
              <a:rPr lang="nl-BE" sz="1600" dirty="0">
                <a:sym typeface="Wingdings" panose="05000000000000000000" pitchFamily="2" charset="2"/>
              </a:rPr>
              <a:t>Gasgeiser, doorstromer etc.</a:t>
            </a:r>
          </a:p>
          <a:p>
            <a:pPr lvl="1"/>
            <a:r>
              <a:rPr lang="nl-BE" sz="1800" dirty="0">
                <a:sym typeface="Wingdings" panose="05000000000000000000" pitchFamily="2" charset="2"/>
              </a:rPr>
              <a:t>Verwarmingstoestellen op een (woon)boot, caravan etc.</a:t>
            </a:r>
            <a:endParaRPr lang="nl-BE" sz="1800" dirty="0"/>
          </a:p>
          <a:p>
            <a:endParaRPr lang="nl-BE" sz="2000" dirty="0"/>
          </a:p>
        </p:txBody>
      </p:sp>
      <p:sp>
        <p:nvSpPr>
          <p:cNvPr id="4" name="Tijdelijke aanduiding voor dianummer 3">
            <a:extLst>
              <a:ext uri="{FF2B5EF4-FFF2-40B4-BE49-F238E27FC236}">
                <a16:creationId xmlns:a16="http://schemas.microsoft.com/office/drawing/2014/main" id="{60B46B3E-E79F-4046-8ED1-F028F13F5C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374705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toepassingsgebied</a:t>
            </a:r>
            <a:endParaRPr lang="nl-BE"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7" y="1685925"/>
            <a:ext cx="500062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a:extLst>
              <a:ext uri="{FF2B5EF4-FFF2-40B4-BE49-F238E27FC236}">
                <a16:creationId xmlns:a16="http://schemas.microsoft.com/office/drawing/2014/main" id="{2846A817-9CC7-4186-A56F-C1A320AFB8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84036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sz="4400" dirty="0"/>
              <a:t>Stooktoestellenbesluit: definities</a:t>
            </a:r>
          </a:p>
        </p:txBody>
      </p:sp>
      <p:sp>
        <p:nvSpPr>
          <p:cNvPr id="2" name="Ondertitel 1"/>
          <p:cNvSpPr>
            <a:spLocks noGrp="1"/>
          </p:cNvSpPr>
          <p:nvPr>
            <p:ph type="subTitle" idx="1"/>
          </p:nvPr>
        </p:nvSpPr>
        <p:spPr/>
        <p:txBody>
          <a:bodyPr/>
          <a:lstStyle/>
          <a:p>
            <a:endParaRPr lang="nl-BE" dirty="0"/>
          </a:p>
        </p:txBody>
      </p:sp>
      <p:sp>
        <p:nvSpPr>
          <p:cNvPr id="3" name="Tijdelijke aanduiding voor dianummer 2">
            <a:extLst>
              <a:ext uri="{FF2B5EF4-FFF2-40B4-BE49-F238E27FC236}">
                <a16:creationId xmlns:a16="http://schemas.microsoft.com/office/drawing/2014/main" id="{87C80568-A0F5-4D58-BB1F-03E7D3CE98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657380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definities</a:t>
            </a:r>
            <a:endParaRPr lang="nl-BE" dirty="0"/>
          </a:p>
        </p:txBody>
      </p:sp>
      <p:sp>
        <p:nvSpPr>
          <p:cNvPr id="3" name="Tijdelijke aanduiding voor inhoud 2"/>
          <p:cNvSpPr>
            <a:spLocks noGrp="1"/>
          </p:cNvSpPr>
          <p:nvPr>
            <p:ph type="body" sz="quarter" idx="13"/>
          </p:nvPr>
        </p:nvSpPr>
        <p:spPr/>
        <p:txBody>
          <a:bodyPr/>
          <a:lstStyle/>
          <a:p>
            <a:r>
              <a:rPr lang="nl-BE" sz="1800" dirty="0"/>
              <a:t>In het stooktoestellenbesluit worden enkele definities geformuleerd</a:t>
            </a:r>
          </a:p>
          <a:p>
            <a:pPr lvl="1"/>
            <a:r>
              <a:rPr lang="nl-BE" sz="1800" dirty="0"/>
              <a:t>steeds deze definities hanteren binnen het besluit</a:t>
            </a:r>
          </a:p>
          <a:p>
            <a:pPr lvl="1"/>
            <a:r>
              <a:rPr lang="nl-BE" sz="1800" dirty="0"/>
              <a:t>volledige lijst met definities in artikel 2</a:t>
            </a:r>
          </a:p>
          <a:p>
            <a:pPr lvl="1"/>
            <a:endParaRPr lang="nl-BE" sz="1800" dirty="0"/>
          </a:p>
          <a:p>
            <a:r>
              <a:rPr lang="nl-BE" sz="1800" dirty="0"/>
              <a:t>Enkele belangrijke definities (nummer + begrip + definitie):</a:t>
            </a:r>
          </a:p>
          <a:p>
            <a:pPr lvl="1"/>
            <a:r>
              <a:rPr lang="nl-BE" sz="1800" dirty="0"/>
              <a:t>6° </a:t>
            </a:r>
            <a:r>
              <a:rPr lang="nl-BE" sz="1800" b="1" dirty="0"/>
              <a:t>stooktoestel</a:t>
            </a:r>
            <a:r>
              <a:rPr lang="nl-BE" sz="1800" dirty="0"/>
              <a:t>:</a:t>
            </a:r>
          </a:p>
          <a:p>
            <a:pPr lvl="2"/>
            <a:r>
              <a:rPr lang="nl-BE" sz="1600" dirty="0"/>
              <a:t>Technisch toestel waarin vaste, vloeibare of gasvormige brandstof verbrand wordt om de gegenereerde warmte te gebruiken voor ruimteverwarming en optioneel voor de aanmaak van warm verbruikswater.</a:t>
            </a:r>
          </a:p>
          <a:p>
            <a:pPr lvl="2"/>
            <a:endParaRPr lang="nl-BE" sz="1600" dirty="0"/>
          </a:p>
          <a:p>
            <a:pPr lvl="1"/>
            <a:r>
              <a:rPr lang="nl-BE" sz="1800" dirty="0"/>
              <a:t>9° </a:t>
            </a:r>
            <a:r>
              <a:rPr lang="nl-BE" sz="1800" b="1" dirty="0"/>
              <a:t>centraal</a:t>
            </a:r>
            <a:r>
              <a:rPr lang="nl-BE" sz="1800" dirty="0"/>
              <a:t> stooktoestel: (zie Stooktoestellenbesluit: toepassingsgebied)</a:t>
            </a:r>
          </a:p>
          <a:p>
            <a:pPr lvl="2"/>
            <a:r>
              <a:rPr lang="nl-BE" sz="1600" dirty="0"/>
              <a:t>een stooktoestel met een centrale stookketel, en, optioneel, een aparte brander, waarbij de </a:t>
            </a:r>
            <a:r>
              <a:rPr lang="nl-BE" sz="1600" b="1" dirty="0"/>
              <a:t>gegenereerde warmte via een geleid en gekanaliseerd transportsysteem gedistribueerd wordt naar meerdere, afzonderlijke ruimten </a:t>
            </a:r>
            <a:r>
              <a:rPr lang="nl-BE" sz="1600" dirty="0"/>
              <a:t>waar deze warmte aangewend wordt om het </a:t>
            </a:r>
            <a:r>
              <a:rPr lang="nl-BE" sz="1600" b="1" dirty="0"/>
              <a:t>binnenklimaat</a:t>
            </a:r>
            <a:r>
              <a:rPr lang="nl-BE" sz="1600" dirty="0"/>
              <a:t> van de betreffende ruimte te conditioneren en, </a:t>
            </a:r>
            <a:r>
              <a:rPr lang="nl-BE" sz="1600" b="1" dirty="0"/>
              <a:t>optioneel</a:t>
            </a:r>
            <a:r>
              <a:rPr lang="nl-BE" sz="1600" dirty="0"/>
              <a:t>, naar een voorziening voor de productie van warm verbruikswater</a:t>
            </a:r>
          </a:p>
        </p:txBody>
      </p:sp>
      <p:sp>
        <p:nvSpPr>
          <p:cNvPr id="4" name="Tijdelijke aanduiding voor dianummer 3">
            <a:extLst>
              <a:ext uri="{FF2B5EF4-FFF2-40B4-BE49-F238E27FC236}">
                <a16:creationId xmlns:a16="http://schemas.microsoft.com/office/drawing/2014/main" id="{A49EAC14-A88E-40A9-9E6B-3A1A220202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71879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definities</a:t>
            </a:r>
            <a:endParaRPr lang="nl-BE" dirty="0"/>
          </a:p>
        </p:txBody>
      </p:sp>
      <p:sp>
        <p:nvSpPr>
          <p:cNvPr id="3" name="Tijdelijke aanduiding voor inhoud 2"/>
          <p:cNvSpPr>
            <a:spLocks noGrp="1"/>
          </p:cNvSpPr>
          <p:nvPr>
            <p:ph type="body" sz="quarter" idx="13"/>
          </p:nvPr>
        </p:nvSpPr>
        <p:spPr/>
        <p:txBody>
          <a:bodyPr/>
          <a:lstStyle/>
          <a:p>
            <a:pPr lvl="1"/>
            <a:r>
              <a:rPr lang="nl-BE" sz="1800" dirty="0"/>
              <a:t>7° stooktoestel </a:t>
            </a:r>
            <a:r>
              <a:rPr lang="nl-BE" sz="1800" b="1" dirty="0"/>
              <a:t>aangesloten als type B </a:t>
            </a:r>
            <a:r>
              <a:rPr lang="nl-BE" sz="1800" dirty="0"/>
              <a:t>(open stooktoestel):</a:t>
            </a:r>
          </a:p>
          <a:p>
            <a:pPr lvl="2"/>
            <a:r>
              <a:rPr lang="nl-BE" sz="1600" dirty="0"/>
              <a:t>Een stooktoestel aangesloten op een rookgasafvoerkanaal, waarbij de </a:t>
            </a:r>
            <a:r>
              <a:rPr lang="nl-BE" sz="1600" b="1" dirty="0"/>
              <a:t>verbrandingslucht ontnomen wordt uit het stooklokaal</a:t>
            </a:r>
            <a:r>
              <a:rPr lang="nl-BE" sz="1600" dirty="0"/>
              <a:t>;</a:t>
            </a:r>
          </a:p>
          <a:p>
            <a:pPr lvl="3"/>
            <a:r>
              <a:rPr lang="nl-BE" sz="1600" dirty="0"/>
              <a:t>Bv. klassieke stookolieketel, hoogrendementsketel, type B11</a:t>
            </a:r>
            <a:r>
              <a:rPr lang="nl-BE" sz="1600" baseline="-25000" dirty="0"/>
              <a:t>BS</a:t>
            </a:r>
            <a:r>
              <a:rPr lang="nl-BE" sz="1600" dirty="0"/>
              <a:t> etc. </a:t>
            </a:r>
          </a:p>
          <a:p>
            <a:pPr lvl="3"/>
            <a:endParaRPr lang="nl-BE" sz="1600" dirty="0"/>
          </a:p>
          <a:p>
            <a:pPr lvl="1"/>
            <a:r>
              <a:rPr lang="nl-BE" sz="1800" dirty="0"/>
              <a:t>8° stooktoestel </a:t>
            </a:r>
            <a:r>
              <a:rPr lang="nl-BE" sz="1800" b="1" dirty="0"/>
              <a:t>aangesloten als type C </a:t>
            </a:r>
            <a:r>
              <a:rPr lang="nl-BE" sz="1800" dirty="0"/>
              <a:t>(gesloten stooktoestel):</a:t>
            </a:r>
          </a:p>
          <a:p>
            <a:pPr lvl="2"/>
            <a:r>
              <a:rPr lang="nl-BE" sz="1600" dirty="0"/>
              <a:t>Een stooktoestel, waarvan de </a:t>
            </a:r>
            <a:r>
              <a:rPr lang="nl-BE" sz="1600" b="1" dirty="0"/>
              <a:t>verbrandingskamer gesloten is ten opzichte van het stooklokaal</a:t>
            </a:r>
            <a:r>
              <a:rPr lang="nl-BE" sz="1600" dirty="0"/>
              <a:t>. De leidingen voor de aanvoer van de verbrandingslucht en de afvoer van de rookgassen en het eindstuk vormen een geheel met het toestel.</a:t>
            </a:r>
          </a:p>
          <a:p>
            <a:pPr lvl="3"/>
            <a:r>
              <a:rPr lang="nl-BE" sz="1600" dirty="0"/>
              <a:t>Bv. gaswandketel of stookolieketel met concentrische of parallelle luchttoevoer en rookgasafvoer (doorgaans condensatieketels, maar er zijn uitzonderingen)</a:t>
            </a:r>
          </a:p>
          <a:p>
            <a:pPr lvl="2"/>
            <a:endParaRPr lang="nl-BE" sz="1600" dirty="0"/>
          </a:p>
        </p:txBody>
      </p:sp>
      <p:sp>
        <p:nvSpPr>
          <p:cNvPr id="4" name="Tijdelijke aanduiding voor dianummer 3">
            <a:extLst>
              <a:ext uri="{FF2B5EF4-FFF2-40B4-BE49-F238E27FC236}">
                <a16:creationId xmlns:a16="http://schemas.microsoft.com/office/drawing/2014/main" id="{456C5DEE-E488-4EC6-8420-5FD0B9F64E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61733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definities</a:t>
            </a:r>
            <a:endParaRPr lang="nl-BE" dirty="0"/>
          </a:p>
        </p:txBody>
      </p:sp>
      <p:sp>
        <p:nvSpPr>
          <p:cNvPr id="7" name="Tijdelijke aanduiding voor tekst 6"/>
          <p:cNvSpPr>
            <a:spLocks noGrp="1"/>
          </p:cNvSpPr>
          <p:nvPr>
            <p:ph type="body" sz="quarter" idx="13"/>
          </p:nvPr>
        </p:nvSpPr>
        <p:spPr/>
        <p:txBody>
          <a:bodyPr/>
          <a:lstStyle/>
          <a:p>
            <a:endParaRPr lang="nl-BE"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9" y="994881"/>
            <a:ext cx="1857375"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2971799" y="6233636"/>
            <a:ext cx="19944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verbrandingslucht</a:t>
            </a:r>
          </a:p>
        </p:txBody>
      </p:sp>
      <p:sp>
        <p:nvSpPr>
          <p:cNvPr id="6" name="Tekstvak 5"/>
          <p:cNvSpPr txBox="1"/>
          <p:nvPr/>
        </p:nvSpPr>
        <p:spPr>
          <a:xfrm>
            <a:off x="5886450" y="6218872"/>
            <a:ext cx="12907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rookgassen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9" y="6296620"/>
            <a:ext cx="3048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275" y="6277570"/>
            <a:ext cx="2571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562" y="1538285"/>
            <a:ext cx="17526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4162" y="1395410"/>
            <a:ext cx="207645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0264" y="1674966"/>
            <a:ext cx="216217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kstvak 12"/>
          <p:cNvSpPr txBox="1"/>
          <p:nvPr/>
        </p:nvSpPr>
        <p:spPr>
          <a:xfrm>
            <a:off x="1454167" y="5570691"/>
            <a:ext cx="24256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prstClr val="black"/>
                </a:solidFill>
                <a:effectLst/>
                <a:uLnTx/>
                <a:uFillTx/>
                <a:latin typeface="Calibri"/>
                <a:ea typeface="+mn-ea"/>
                <a:cs typeface="+mn-cs"/>
              </a:rPr>
              <a:t>aangesloten als type B</a:t>
            </a:r>
          </a:p>
        </p:txBody>
      </p:sp>
      <p:sp>
        <p:nvSpPr>
          <p:cNvPr id="14" name="Tekstvak 13"/>
          <p:cNvSpPr txBox="1"/>
          <p:nvPr/>
        </p:nvSpPr>
        <p:spPr>
          <a:xfrm>
            <a:off x="5757861" y="5570691"/>
            <a:ext cx="23887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prstClr val="black"/>
                </a:solidFill>
                <a:effectLst/>
                <a:uLnTx/>
                <a:uFillTx/>
                <a:latin typeface="Calibri"/>
                <a:ea typeface="+mn-ea"/>
                <a:cs typeface="+mn-cs"/>
              </a:rPr>
              <a:t>aangesloten als type C</a:t>
            </a:r>
          </a:p>
        </p:txBody>
      </p:sp>
      <p:sp>
        <p:nvSpPr>
          <p:cNvPr id="3" name="Tijdelijke aanduiding voor dianummer 2">
            <a:extLst>
              <a:ext uri="{FF2B5EF4-FFF2-40B4-BE49-F238E27FC236}">
                <a16:creationId xmlns:a16="http://schemas.microsoft.com/office/drawing/2014/main" id="{23C5A7FE-3178-4BBD-9B79-E7E65C8D0E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5990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definities</a:t>
            </a:r>
            <a:endParaRPr lang="nl-BE" dirty="0"/>
          </a:p>
        </p:txBody>
      </p:sp>
      <p:sp>
        <p:nvSpPr>
          <p:cNvPr id="3" name="Tijdelijke aanduiding voor inhoud 2"/>
          <p:cNvSpPr>
            <a:spLocks noGrp="1"/>
          </p:cNvSpPr>
          <p:nvPr>
            <p:ph type="body" sz="quarter" idx="13"/>
          </p:nvPr>
        </p:nvSpPr>
        <p:spPr/>
        <p:txBody>
          <a:bodyPr/>
          <a:lstStyle/>
          <a:p>
            <a:pPr lvl="1"/>
            <a:r>
              <a:rPr lang="nl-BE" sz="1800" dirty="0"/>
              <a:t>10° </a:t>
            </a:r>
            <a:r>
              <a:rPr lang="nl-BE" sz="1800" b="1" dirty="0"/>
              <a:t>nieuw</a:t>
            </a:r>
            <a:r>
              <a:rPr lang="nl-BE" sz="1800" dirty="0"/>
              <a:t> centraal stooktoestel:</a:t>
            </a:r>
          </a:p>
          <a:p>
            <a:pPr lvl="2"/>
            <a:r>
              <a:rPr lang="nl-BE" sz="1600" dirty="0"/>
              <a:t>Een centraal stooktoestel dat na de inwerkingtreding van dit besluit een van onderstaande handelingen heeft ondergaan:</a:t>
            </a:r>
          </a:p>
          <a:p>
            <a:pPr marL="1206900" lvl="3" indent="-342900">
              <a:buAutoNum type="alphaLcParenR"/>
            </a:pPr>
            <a:r>
              <a:rPr lang="nl-BE" sz="1600" dirty="0"/>
              <a:t>het stooktoestel werd </a:t>
            </a:r>
            <a:r>
              <a:rPr lang="nl-BE" sz="1600" b="1" dirty="0"/>
              <a:t>voor het eerst in gebruik </a:t>
            </a:r>
            <a:r>
              <a:rPr lang="nl-BE" sz="1600" dirty="0"/>
              <a:t>genomen;</a:t>
            </a:r>
          </a:p>
          <a:p>
            <a:pPr lvl="4">
              <a:buFont typeface="Arial" panose="020B0604020202020204" pitchFamily="34" charset="0"/>
              <a:buChar char="•"/>
            </a:pPr>
            <a:r>
              <a:rPr lang="nl-BE" sz="1400" dirty="0"/>
              <a:t>bv. plaatsing nieuwe ketel</a:t>
            </a:r>
          </a:p>
          <a:p>
            <a:pPr marL="1206900" lvl="3" indent="-342900">
              <a:buAutoNum type="alphaLcParenR"/>
            </a:pPr>
            <a:r>
              <a:rPr lang="nl-BE" sz="1600" dirty="0"/>
              <a:t>de ketel of brander van het stooktoestel werd </a:t>
            </a:r>
            <a:r>
              <a:rPr lang="nl-BE" sz="1600" b="1" dirty="0"/>
              <a:t>vervangen</a:t>
            </a:r>
            <a:r>
              <a:rPr lang="nl-BE" sz="1600" dirty="0"/>
              <a:t>;</a:t>
            </a:r>
          </a:p>
          <a:p>
            <a:pPr lvl="4">
              <a:buFont typeface="Arial" panose="020B0604020202020204" pitchFamily="34" charset="0"/>
              <a:buChar char="•"/>
            </a:pPr>
            <a:r>
              <a:rPr lang="nl-BE" sz="1400" dirty="0"/>
              <a:t>bv. defecte stookoliebrander vervangen door een nieuw exemplaar</a:t>
            </a:r>
          </a:p>
          <a:p>
            <a:pPr marL="1206900" lvl="3" indent="-342900">
              <a:buAutoNum type="alphaLcParenR"/>
            </a:pPr>
            <a:r>
              <a:rPr lang="nl-BE" sz="1600" dirty="0"/>
              <a:t>het stooktoestel werd </a:t>
            </a:r>
            <a:r>
              <a:rPr lang="nl-BE" sz="1600" b="1" dirty="0"/>
              <a:t>verbouwd</a:t>
            </a:r>
            <a:r>
              <a:rPr lang="nl-BE" sz="1600" dirty="0"/>
              <a:t>;</a:t>
            </a:r>
          </a:p>
          <a:p>
            <a:pPr lvl="4">
              <a:buFont typeface="Arial" panose="020B0604020202020204" pitchFamily="34" charset="0"/>
              <a:buChar char="•"/>
            </a:pPr>
            <a:r>
              <a:rPr lang="nl-BE" sz="1400" dirty="0"/>
              <a:t>bv. aanpassing van (de aansluiting op) het rookgasafvoerkanaal</a:t>
            </a:r>
          </a:p>
          <a:p>
            <a:pPr marL="1206900" lvl="3" indent="-342900">
              <a:buAutoNum type="alphaLcParenR"/>
            </a:pPr>
            <a:r>
              <a:rPr lang="nl-BE" sz="1600" dirty="0"/>
              <a:t>het stooktoestel werd </a:t>
            </a:r>
            <a:r>
              <a:rPr lang="nl-BE" sz="1600" b="1" dirty="0"/>
              <a:t>verplaatst</a:t>
            </a:r>
            <a:r>
              <a:rPr lang="nl-BE" sz="1600" dirty="0"/>
              <a:t>.</a:t>
            </a:r>
          </a:p>
          <a:p>
            <a:pPr lvl="4">
              <a:buFont typeface="Arial" panose="020B0604020202020204" pitchFamily="34" charset="0"/>
              <a:buChar char="•"/>
            </a:pPr>
            <a:r>
              <a:rPr lang="nl-BE" sz="1400" dirty="0"/>
              <a:t>bv. bestaande ketel wordt opgesteld in andere ruimte</a:t>
            </a:r>
          </a:p>
          <a:p>
            <a:pPr lvl="4">
              <a:buFont typeface="Arial" panose="020B0604020202020204" pitchFamily="34" charset="0"/>
              <a:buChar char="•"/>
            </a:pPr>
            <a:endParaRPr lang="nl-BE" sz="1400" dirty="0"/>
          </a:p>
          <a:p>
            <a:pPr lvl="1"/>
            <a:r>
              <a:rPr lang="nl-BE" sz="1800" dirty="0"/>
              <a:t>11° </a:t>
            </a:r>
            <a:r>
              <a:rPr lang="nl-BE" sz="1800" b="1" dirty="0"/>
              <a:t>bestaand</a:t>
            </a:r>
            <a:r>
              <a:rPr lang="nl-BE" sz="1800" dirty="0"/>
              <a:t> centraal stooktoestel:</a:t>
            </a:r>
          </a:p>
          <a:p>
            <a:pPr lvl="2"/>
            <a:r>
              <a:rPr lang="nl-BE" sz="1600" dirty="0"/>
              <a:t>Een stooktoestel dat </a:t>
            </a:r>
            <a:r>
              <a:rPr lang="nl-BE" sz="1600" b="1" dirty="0"/>
              <a:t>niet</a:t>
            </a:r>
            <a:r>
              <a:rPr lang="nl-BE" sz="1600" dirty="0"/>
              <a:t> beantwoordt aan de definitie van een </a:t>
            </a:r>
            <a:r>
              <a:rPr lang="nl-BE" sz="1600" b="1" dirty="0"/>
              <a:t>nieuw</a:t>
            </a:r>
            <a:r>
              <a:rPr lang="nl-BE" sz="1600" dirty="0"/>
              <a:t> centraal stooktoestel.</a:t>
            </a:r>
          </a:p>
        </p:txBody>
      </p:sp>
      <p:sp>
        <p:nvSpPr>
          <p:cNvPr id="4" name="Tijdelijke aanduiding voor dianummer 3">
            <a:extLst>
              <a:ext uri="{FF2B5EF4-FFF2-40B4-BE49-F238E27FC236}">
                <a16:creationId xmlns:a16="http://schemas.microsoft.com/office/drawing/2014/main" id="{119E57D2-8793-444A-B708-67B8DC3212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73295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5618" y="291319"/>
            <a:ext cx="7416000" cy="1116000"/>
          </a:xfrm>
        </p:spPr>
        <p:txBody>
          <a:bodyPr/>
          <a:lstStyle/>
          <a:p>
            <a:r>
              <a:rPr lang="nl-NL" dirty="0"/>
              <a:t>Stooktoestellenbesluit: definities</a:t>
            </a:r>
            <a:endParaRPr lang="nl-BE" dirty="0"/>
          </a:p>
        </p:txBody>
      </p:sp>
      <p:sp>
        <p:nvSpPr>
          <p:cNvPr id="3" name="Tijdelijke aanduiding voor inhoud 2"/>
          <p:cNvSpPr>
            <a:spLocks noGrp="1"/>
          </p:cNvSpPr>
          <p:nvPr>
            <p:ph type="body" sz="quarter" idx="13"/>
          </p:nvPr>
        </p:nvSpPr>
        <p:spPr>
          <a:xfrm>
            <a:off x="1235619" y="903879"/>
            <a:ext cx="7416256" cy="4098925"/>
          </a:xfrm>
        </p:spPr>
        <p:txBody>
          <a:bodyPr/>
          <a:lstStyle/>
          <a:p>
            <a:pPr lvl="1"/>
            <a:r>
              <a:rPr lang="nl-BE" sz="1800" dirty="0"/>
              <a:t>18° rookgasafvoerkanaal:</a:t>
            </a:r>
          </a:p>
          <a:p>
            <a:pPr lvl="2"/>
            <a:r>
              <a:rPr lang="nl-BE" sz="1600" dirty="0"/>
              <a:t>Constructie, bedoeld voor het afvoeren van de rookgassen</a:t>
            </a:r>
          </a:p>
          <a:p>
            <a:pPr lvl="3"/>
            <a:r>
              <a:rPr lang="nl-BE" sz="1400" dirty="0"/>
              <a:t>bv. schoorsteen (metselwerk, potten), schouwvoering/</a:t>
            </a:r>
            <a:r>
              <a:rPr lang="nl-BE" sz="1400" dirty="0" err="1"/>
              <a:t>tubering</a:t>
            </a:r>
            <a:r>
              <a:rPr lang="nl-BE" sz="1400" dirty="0"/>
              <a:t>, inox kanaal, concentrisch rookgasafvoerkanaal</a:t>
            </a:r>
          </a:p>
          <a:p>
            <a:pPr lvl="2"/>
            <a:endParaRPr lang="nl-BE" sz="1400" dirty="0"/>
          </a:p>
          <a:p>
            <a:pPr lvl="1"/>
            <a:r>
              <a:rPr lang="nl-BE" sz="1800" dirty="0"/>
              <a:t>19° stooklokaal:</a:t>
            </a:r>
          </a:p>
          <a:p>
            <a:pPr lvl="2"/>
            <a:r>
              <a:rPr lang="nl-BE" sz="1600" dirty="0"/>
              <a:t>Het lokaal waarin het stooktoestel zich bevindt.</a:t>
            </a:r>
          </a:p>
          <a:p>
            <a:pPr lvl="2"/>
            <a:endParaRPr lang="nl-BE" sz="1600" dirty="0"/>
          </a:p>
          <a:p>
            <a:pPr lvl="1"/>
            <a:r>
              <a:rPr lang="nl-BE" sz="1800" dirty="0"/>
              <a:t>20° bouwjaar:</a:t>
            </a:r>
          </a:p>
          <a:p>
            <a:pPr lvl="2"/>
            <a:r>
              <a:rPr lang="nl-BE" sz="1600" dirty="0"/>
              <a:t>Het bouwjaar van het toestel, bepaald uit de informatie vermeld op de </a:t>
            </a:r>
            <a:r>
              <a:rPr lang="nl-BE" sz="1600" b="1" dirty="0" err="1"/>
              <a:t>kenplaat</a:t>
            </a:r>
            <a:r>
              <a:rPr lang="nl-BE" sz="1600" b="1" dirty="0"/>
              <a:t> van de ketel of brander</a:t>
            </a:r>
            <a:r>
              <a:rPr lang="nl-BE" sz="1600" dirty="0"/>
              <a:t>. </a:t>
            </a:r>
          </a:p>
          <a:p>
            <a:pPr lvl="3"/>
            <a:r>
              <a:rPr lang="nl-BE" sz="1600" dirty="0"/>
              <a:t>Indien bouwjaar ketel en brander verschillen, wordt het bouwjaar gelijkgesteld aan het </a:t>
            </a:r>
            <a:r>
              <a:rPr lang="nl-BE" sz="1600" b="1" dirty="0"/>
              <a:t>bouwjaar van de ketel</a:t>
            </a:r>
            <a:r>
              <a:rPr lang="nl-BE" sz="1600" dirty="0"/>
              <a:t>;</a:t>
            </a:r>
          </a:p>
          <a:p>
            <a:pPr lvl="3"/>
            <a:r>
              <a:rPr lang="nl-BE" sz="1600" dirty="0"/>
              <a:t>Indien </a:t>
            </a:r>
            <a:r>
              <a:rPr lang="nl-BE" sz="1600" b="1" dirty="0" err="1"/>
              <a:t>kenplaat</a:t>
            </a:r>
            <a:r>
              <a:rPr lang="nl-BE" sz="1600" dirty="0"/>
              <a:t> </a:t>
            </a:r>
            <a:r>
              <a:rPr lang="nl-BE" sz="1600" b="1" dirty="0"/>
              <a:t>ontbreekt of onleesbaar </a:t>
            </a:r>
            <a:r>
              <a:rPr lang="nl-BE" sz="1600" dirty="0"/>
              <a:t>is, datum afleiden uit:</a:t>
            </a:r>
          </a:p>
          <a:p>
            <a:pPr lvl="4"/>
            <a:r>
              <a:rPr lang="nl-BE" sz="1600" dirty="0"/>
              <a:t>factuur van plaatsing</a:t>
            </a:r>
          </a:p>
          <a:p>
            <a:pPr lvl="4"/>
            <a:r>
              <a:rPr lang="nl-BE" sz="1600" dirty="0"/>
              <a:t>keuringsrapport (verplicht voor stookolieketels en gasketels sinds resp. 1978 of 1 juni 2010)</a:t>
            </a:r>
          </a:p>
          <a:p>
            <a:pPr lvl="4"/>
            <a:r>
              <a:rPr lang="nl-BE" sz="1600" dirty="0"/>
              <a:t>technische documentatie (bv. installatie- en onderhoudsinstructies, gebruikershandleiding)</a:t>
            </a:r>
          </a:p>
          <a:p>
            <a:pPr lvl="3"/>
            <a:r>
              <a:rPr lang="nl-BE" sz="1600" dirty="0"/>
              <a:t>Indien bouwjaar niet via één van deze methodes bepaald kan worden, moet in voorkomend geval op het attest ‘kenplaat onleesbaar’ of ‘kenplaat ontbreekt’ genoteerd worden. </a:t>
            </a:r>
          </a:p>
        </p:txBody>
      </p:sp>
      <p:sp>
        <p:nvSpPr>
          <p:cNvPr id="4" name="Tijdelijke aanduiding voor dianummer 3">
            <a:extLst>
              <a:ext uri="{FF2B5EF4-FFF2-40B4-BE49-F238E27FC236}">
                <a16:creationId xmlns:a16="http://schemas.microsoft.com/office/drawing/2014/main" id="{5290819B-F101-4636-9AF6-150E5A264F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703665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5618" y="248789"/>
            <a:ext cx="7416000" cy="1116000"/>
          </a:xfrm>
        </p:spPr>
        <p:txBody>
          <a:bodyPr/>
          <a:lstStyle/>
          <a:p>
            <a:r>
              <a:rPr lang="nl-NL" dirty="0"/>
              <a:t>Stooktoestellenbesluit: definities</a:t>
            </a:r>
            <a:endParaRPr lang="nl-BE" dirty="0"/>
          </a:p>
        </p:txBody>
      </p:sp>
      <p:sp>
        <p:nvSpPr>
          <p:cNvPr id="3" name="Tijdelijke aanduiding voor inhoud 2"/>
          <p:cNvSpPr>
            <a:spLocks noGrp="1"/>
          </p:cNvSpPr>
          <p:nvPr>
            <p:ph type="body" sz="quarter" idx="13"/>
          </p:nvPr>
        </p:nvSpPr>
        <p:spPr>
          <a:xfrm>
            <a:off x="1235619" y="1364623"/>
            <a:ext cx="7416256" cy="4098925"/>
          </a:xfrm>
        </p:spPr>
        <p:txBody>
          <a:bodyPr/>
          <a:lstStyle/>
          <a:p>
            <a:pPr lvl="1"/>
            <a:r>
              <a:rPr lang="nl-BE" sz="1600" dirty="0"/>
              <a:t>25° code van goede praktijk:</a:t>
            </a:r>
          </a:p>
          <a:p>
            <a:pPr lvl="2"/>
            <a:r>
              <a:rPr lang="nl-BE" sz="1400" dirty="0"/>
              <a:t>Een geheel van geschreven en publiek toegankelijke regels over de </a:t>
            </a:r>
            <a:r>
              <a:rPr lang="nl-BE" sz="1400" b="1" dirty="0"/>
              <a:t>bouw, de plaatsing, de aansluiting, het gebruik en het onderhoud</a:t>
            </a:r>
            <a:r>
              <a:rPr lang="nl-BE" sz="1400" dirty="0"/>
              <a:t> van stooktoestellen, met inbegrip van de toepasselijke </a:t>
            </a:r>
            <a:r>
              <a:rPr lang="nl-BE" sz="1400" b="1" dirty="0"/>
              <a:t>productnormen</a:t>
            </a:r>
            <a:r>
              <a:rPr lang="nl-BE" sz="1400" dirty="0"/>
              <a:t> en de algemeen aanvaarde </a:t>
            </a:r>
            <a:r>
              <a:rPr lang="nl-BE" sz="1400" b="1" dirty="0"/>
              <a:t>regels van goed vakmanschap </a:t>
            </a:r>
            <a:r>
              <a:rPr lang="nl-BE" sz="1400" dirty="0"/>
              <a:t>bij de beroepscategorieën in kwestie.</a:t>
            </a:r>
          </a:p>
          <a:p>
            <a:pPr lvl="2"/>
            <a:endParaRPr lang="nl-BE" sz="1400" dirty="0"/>
          </a:p>
          <a:p>
            <a:pPr lvl="2"/>
            <a:r>
              <a:rPr lang="nl-BE" sz="1400" dirty="0"/>
              <a:t>Als code van goede praktijk gelden in elk geval:</a:t>
            </a:r>
          </a:p>
          <a:p>
            <a:pPr lvl="3"/>
            <a:r>
              <a:rPr lang="nl-BE" sz="1400" dirty="0"/>
              <a:t>De toepasselijke bepalingen in Belgische wetten en koninklijke besluiten, en in Vlaamse decreten en besluiten</a:t>
            </a:r>
          </a:p>
          <a:p>
            <a:pPr lvl="4"/>
            <a:r>
              <a:rPr lang="nl-BE" sz="1200" dirty="0"/>
              <a:t>bv. stooktoestellenbesluit, VLAREL (erkenningenbesluit, zie verder)</a:t>
            </a:r>
          </a:p>
          <a:p>
            <a:pPr lvl="3"/>
            <a:r>
              <a:rPr lang="nl-BE" sz="1400" dirty="0"/>
              <a:t>De bij het Belgisch Instituut voor Normalisatie geregistreerde toepasselijke normen</a:t>
            </a:r>
          </a:p>
          <a:p>
            <a:pPr lvl="4"/>
            <a:r>
              <a:rPr lang="nl-BE" sz="1200" dirty="0"/>
              <a:t>NBN-normen zoals NBN B 61-001, NBN B 61-002, NBN D 51-003</a:t>
            </a:r>
          </a:p>
          <a:p>
            <a:pPr lvl="3"/>
            <a:r>
              <a:rPr lang="nl-BE" sz="1400" dirty="0"/>
              <a:t>De toepasselijke Europese normen</a:t>
            </a:r>
          </a:p>
          <a:p>
            <a:pPr lvl="3"/>
            <a:r>
              <a:rPr lang="nl-BE" sz="1400" dirty="0"/>
              <a:t>De regels, uitgegeven door de beroepsfederaties van de fabrikanten en distributeurs van stooktoestellen</a:t>
            </a:r>
          </a:p>
          <a:p>
            <a:pPr lvl="4"/>
            <a:r>
              <a:rPr lang="nl-BE" sz="1200" dirty="0"/>
              <a:t>bv. Installatie- en onderhoudsinstructies van het toestel</a:t>
            </a:r>
          </a:p>
          <a:p>
            <a:pPr lvl="2"/>
            <a:endParaRPr lang="nl-BE" sz="1400" dirty="0"/>
          </a:p>
          <a:p>
            <a:pPr lvl="3"/>
            <a:r>
              <a:rPr lang="nl-BE" sz="1400" b="1" dirty="0"/>
              <a:t>Bij tegenstrijdigheden is de opgegeven volgorde bepalend!</a:t>
            </a:r>
          </a:p>
          <a:p>
            <a:pPr lvl="2"/>
            <a:endParaRPr lang="nl-BE" sz="1400" dirty="0"/>
          </a:p>
          <a:p>
            <a:pPr lvl="2"/>
            <a:r>
              <a:rPr lang="nl-BE" sz="1400" dirty="0"/>
              <a:t>Code van goede praktijk voor het </a:t>
            </a:r>
            <a:r>
              <a:rPr lang="nl-BE" sz="1400" b="1" dirty="0"/>
              <a:t>aanbrengen van meetopeningen</a:t>
            </a:r>
            <a:r>
              <a:rPr lang="nl-BE" sz="1400" dirty="0"/>
              <a:t> is beschikbaar op </a:t>
            </a:r>
            <a:r>
              <a:rPr lang="nl-BE" sz="1400" dirty="0">
                <a:hlinkClick r:id="rId2"/>
              </a:rPr>
              <a:t>www.omgevingvlaanderen.be/erkenningen</a:t>
            </a:r>
            <a:endParaRPr lang="nl-BE" sz="1400" dirty="0"/>
          </a:p>
        </p:txBody>
      </p:sp>
      <p:sp>
        <p:nvSpPr>
          <p:cNvPr id="4" name="Tijdelijke aanduiding voor dianummer 3">
            <a:extLst>
              <a:ext uri="{FF2B5EF4-FFF2-40B4-BE49-F238E27FC236}">
                <a16:creationId xmlns:a16="http://schemas.microsoft.com/office/drawing/2014/main" id="{39332F73-E25C-46C6-BD00-A547008298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3667676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definities</a:t>
            </a:r>
            <a:endParaRPr lang="nl-BE" dirty="0"/>
          </a:p>
        </p:txBody>
      </p:sp>
      <p:sp>
        <p:nvSpPr>
          <p:cNvPr id="3" name="Tijdelijke aanduiding voor inhoud 2"/>
          <p:cNvSpPr>
            <a:spLocks noGrp="1"/>
          </p:cNvSpPr>
          <p:nvPr>
            <p:ph type="body" sz="quarter" idx="13"/>
          </p:nvPr>
        </p:nvSpPr>
        <p:spPr>
          <a:xfrm>
            <a:off x="1235619" y="1499302"/>
            <a:ext cx="7416256" cy="4098925"/>
          </a:xfrm>
        </p:spPr>
        <p:txBody>
          <a:bodyPr/>
          <a:lstStyle/>
          <a:p>
            <a:pPr lvl="1"/>
            <a:r>
              <a:rPr lang="nl-BE" sz="1800" dirty="0"/>
              <a:t>26° en 28° </a:t>
            </a:r>
            <a:r>
              <a:rPr lang="nl-BE" sz="1800" b="1" dirty="0"/>
              <a:t>erkende technicus vloeibare/gasvormige brandstof</a:t>
            </a:r>
          </a:p>
          <a:p>
            <a:pPr lvl="2"/>
            <a:r>
              <a:rPr lang="nl-BE" sz="1600" dirty="0"/>
              <a:t>Een technicus erkend volgens het besluit van de Vlaamse Regering tot vaststelling van het Vlaams reglement van 19 november 2010 inzake erkenningen (VLAREL) met betrekking tot het leefmilieu, voor verbrandingscontrole en onderhoud van centrale stooktoestellen, gevoed met vloeibare/gasvormige brandstof.</a:t>
            </a:r>
          </a:p>
          <a:p>
            <a:pPr lvl="2"/>
            <a:endParaRPr lang="nl-BE" sz="1600" dirty="0"/>
          </a:p>
          <a:p>
            <a:pPr lvl="2"/>
            <a:r>
              <a:rPr lang="nl-BE" sz="1600" dirty="0"/>
              <a:t>Erkenning is </a:t>
            </a:r>
            <a:r>
              <a:rPr lang="nl-BE" sz="1600" b="1" dirty="0"/>
              <a:t>vereist voor volgende werken </a:t>
            </a:r>
            <a:r>
              <a:rPr lang="nl-BE" sz="1600" dirty="0"/>
              <a:t>aan een centraal stooktoestel:</a:t>
            </a:r>
          </a:p>
          <a:p>
            <a:pPr lvl="3"/>
            <a:r>
              <a:rPr lang="nl-BE" sz="1400" dirty="0"/>
              <a:t>Keuring voor eerste ingebruikname (alle vermogens)</a:t>
            </a:r>
          </a:p>
          <a:p>
            <a:pPr lvl="3"/>
            <a:r>
              <a:rPr lang="nl-BE" sz="1400" dirty="0"/>
              <a:t>Periodiek onderhoud (vanaf 20 kW)</a:t>
            </a:r>
          </a:p>
          <a:p>
            <a:pPr lvl="3"/>
            <a:r>
              <a:rPr lang="nl-BE" sz="1400" dirty="0"/>
              <a:t>Verwarmingsaudit (vanaf 20 kW; </a:t>
            </a:r>
            <a:r>
              <a:rPr lang="nl-BE" sz="1400" i="1" dirty="0"/>
              <a:t>aparte erkenning voor &gt;100kW, meerdere ketels of vaste brandstof</a:t>
            </a:r>
            <a:r>
              <a:rPr lang="nl-BE" sz="1400" dirty="0"/>
              <a:t>)</a:t>
            </a:r>
          </a:p>
          <a:p>
            <a:pPr lvl="3"/>
            <a:endParaRPr lang="nl-BE" sz="1400" dirty="0"/>
          </a:p>
          <a:p>
            <a:pPr lvl="2"/>
            <a:r>
              <a:rPr lang="nl-BE" sz="1600" dirty="0"/>
              <a:t>De erkenning is </a:t>
            </a:r>
            <a:r>
              <a:rPr lang="nl-BE" sz="1600" b="1" dirty="0"/>
              <a:t>specifiek voor een brandstof</a:t>
            </a:r>
            <a:r>
              <a:rPr lang="nl-BE" sz="1600" dirty="0"/>
              <a:t>:</a:t>
            </a:r>
          </a:p>
          <a:p>
            <a:pPr lvl="3"/>
            <a:r>
              <a:rPr lang="nl-BE" sz="1400" dirty="0"/>
              <a:t>Erkenning technicus </a:t>
            </a:r>
            <a:r>
              <a:rPr lang="nl-BE" sz="1400" b="1" dirty="0"/>
              <a:t>gasvormige brandstof</a:t>
            </a:r>
            <a:r>
              <a:rPr lang="nl-BE" sz="1400" dirty="0"/>
              <a:t>: enkel bovenstaande werken aan gasketels</a:t>
            </a:r>
          </a:p>
          <a:p>
            <a:pPr lvl="4"/>
            <a:r>
              <a:rPr lang="nl-BE" dirty="0"/>
              <a:t>Onderscheid </a:t>
            </a:r>
            <a:r>
              <a:rPr lang="nl-BE" b="1" dirty="0"/>
              <a:t>GI</a:t>
            </a:r>
            <a:r>
              <a:rPr lang="nl-BE" dirty="0"/>
              <a:t> (</a:t>
            </a:r>
            <a:r>
              <a:rPr lang="nl-BE" dirty="0" err="1"/>
              <a:t>premix</a:t>
            </a:r>
            <a:r>
              <a:rPr lang="nl-BE" dirty="0"/>
              <a:t>- en niet-</a:t>
            </a:r>
            <a:r>
              <a:rPr lang="nl-BE" dirty="0" err="1"/>
              <a:t>premix</a:t>
            </a:r>
            <a:r>
              <a:rPr lang="nl-BE" dirty="0"/>
              <a:t>-branders) en </a:t>
            </a:r>
            <a:r>
              <a:rPr lang="nl-BE" b="1" dirty="0"/>
              <a:t>GII</a:t>
            </a:r>
            <a:r>
              <a:rPr lang="nl-BE" dirty="0"/>
              <a:t> (ventilatorbranders)</a:t>
            </a:r>
          </a:p>
          <a:p>
            <a:pPr lvl="3"/>
            <a:r>
              <a:rPr lang="nl-BE" sz="1400" dirty="0"/>
              <a:t>Erkenning technicus </a:t>
            </a:r>
            <a:r>
              <a:rPr lang="nl-BE" sz="1400" b="1" dirty="0"/>
              <a:t>vloeibare brandstof</a:t>
            </a:r>
            <a:r>
              <a:rPr lang="nl-BE" sz="1400" dirty="0"/>
              <a:t>: enkel bovenstaande werken aan stookolieketels</a:t>
            </a:r>
          </a:p>
          <a:p>
            <a:pPr lvl="4"/>
            <a:r>
              <a:rPr lang="nl-BE" b="1" dirty="0"/>
              <a:t>Geen stookolietanks! </a:t>
            </a:r>
            <a:r>
              <a:rPr lang="nl-BE" dirty="0"/>
              <a:t>(hiervoor is erkenning als </a:t>
            </a:r>
            <a:r>
              <a:rPr lang="nl-BE" b="1" dirty="0"/>
              <a:t>stookolietechnicus</a:t>
            </a:r>
            <a:r>
              <a:rPr lang="nl-BE" dirty="0"/>
              <a:t> vereist)</a:t>
            </a:r>
          </a:p>
          <a:p>
            <a:pPr lvl="4"/>
            <a:endParaRPr lang="nl-BE" dirty="0"/>
          </a:p>
        </p:txBody>
      </p:sp>
      <p:sp>
        <p:nvSpPr>
          <p:cNvPr id="4" name="Tijdelijke aanduiding voor dianummer 3">
            <a:extLst>
              <a:ext uri="{FF2B5EF4-FFF2-40B4-BE49-F238E27FC236}">
                <a16:creationId xmlns:a16="http://schemas.microsoft.com/office/drawing/2014/main" id="{FF1FD07F-B4C2-4566-AD30-28B967113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753558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inleiding</a:t>
            </a:r>
            <a:endParaRPr lang="nl-BE" dirty="0"/>
          </a:p>
        </p:txBody>
      </p:sp>
      <p:sp>
        <p:nvSpPr>
          <p:cNvPr id="3" name="Tijdelijke aanduiding voor inhoud 2"/>
          <p:cNvSpPr>
            <a:spLocks noGrp="1"/>
          </p:cNvSpPr>
          <p:nvPr>
            <p:ph type="body" sz="quarter" idx="13"/>
          </p:nvPr>
        </p:nvSpPr>
        <p:spPr/>
        <p:txBody>
          <a:bodyPr/>
          <a:lstStyle/>
          <a:p>
            <a:r>
              <a:rPr lang="nl-BE" sz="1800" dirty="0"/>
              <a:t>Stooktoestellenbesluit:</a:t>
            </a:r>
          </a:p>
          <a:p>
            <a:pPr lvl="1"/>
            <a:r>
              <a:rPr lang="nl-BE" sz="1800" dirty="0"/>
              <a:t>Bevat de regelgeving inzake het onderhoud en nazicht van </a:t>
            </a:r>
            <a:r>
              <a:rPr lang="nl-BE" sz="1800" b="1" dirty="0"/>
              <a:t>centrale stooktoestellen</a:t>
            </a:r>
            <a:r>
              <a:rPr lang="nl-BE" sz="1800" dirty="0"/>
              <a:t> in het Vlaams Gewest</a:t>
            </a:r>
          </a:p>
          <a:p>
            <a:pPr lvl="1"/>
            <a:r>
              <a:rPr lang="nl-BE" sz="1800" dirty="0"/>
              <a:t>Volledige titel: besluit van de Vlaamse Regering van 8 december 2006 betreffende het onderhoud en het nazicht van centrale stooktoestellen voor de verwarming van gebouwen of voor de aanmaak van warm verbruikswater</a:t>
            </a:r>
          </a:p>
          <a:p>
            <a:pPr lvl="1"/>
            <a:r>
              <a:rPr lang="nl-BE" sz="1800" dirty="0"/>
              <a:t>Verving op 1 juni 2007 het Koninklijk Besluit van 6 januari 1978 tot voorkoming van luchtverontreiniging bij het verwarmen van gebouwen met vaste of vloeibare brandstof</a:t>
            </a:r>
          </a:p>
          <a:p>
            <a:pPr marL="288000" lvl="1" indent="0">
              <a:buNone/>
            </a:pPr>
            <a:endParaRPr lang="nl-BE" sz="1800" dirty="0"/>
          </a:p>
          <a:p>
            <a:r>
              <a:rPr lang="nl-BE" sz="1800" dirty="0"/>
              <a:t>Wettekst kan steeds ingekeken worden op </a:t>
            </a:r>
            <a:r>
              <a:rPr lang="nl-BE" sz="1800" dirty="0">
                <a:hlinkClick r:id="rId2"/>
              </a:rPr>
              <a:t>www.omgevingvlaanderen.be/erkenningen </a:t>
            </a:r>
            <a:r>
              <a:rPr lang="nl-BE" sz="1800" dirty="0"/>
              <a:t>of </a:t>
            </a:r>
            <a:r>
              <a:rPr lang="nl-BE" sz="1800" dirty="0">
                <a:hlinkClick r:id="rId3"/>
              </a:rPr>
              <a:t>https://navigator.emis.vito.be/mijn-navigator?woId=29139</a:t>
            </a:r>
            <a:r>
              <a:rPr lang="nl-BE" sz="1800" dirty="0"/>
              <a:t> </a:t>
            </a:r>
          </a:p>
          <a:p>
            <a:pPr lvl="1"/>
            <a:endParaRPr lang="nl-BE" sz="1800" dirty="0"/>
          </a:p>
          <a:p>
            <a:pPr lvl="1"/>
            <a:endParaRPr lang="nl-BE" sz="1800" dirty="0"/>
          </a:p>
          <a:p>
            <a:pPr lvl="1"/>
            <a:endParaRPr lang="nl-BE" sz="1800" dirty="0"/>
          </a:p>
        </p:txBody>
      </p:sp>
      <p:sp>
        <p:nvSpPr>
          <p:cNvPr id="4" name="Tijdelijke aanduiding voor dianummer 3">
            <a:extLst>
              <a:ext uri="{FF2B5EF4-FFF2-40B4-BE49-F238E27FC236}">
                <a16:creationId xmlns:a16="http://schemas.microsoft.com/office/drawing/2014/main" id="{7DF8CF53-6BD6-4646-B003-16D953409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603736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definities</a:t>
            </a:r>
            <a:endParaRPr lang="nl-BE" dirty="0"/>
          </a:p>
        </p:txBody>
      </p:sp>
      <p:sp>
        <p:nvSpPr>
          <p:cNvPr id="3" name="Tijdelijke aanduiding voor inhoud 2"/>
          <p:cNvSpPr>
            <a:spLocks noGrp="1"/>
          </p:cNvSpPr>
          <p:nvPr>
            <p:ph type="body" sz="quarter" idx="13"/>
          </p:nvPr>
        </p:nvSpPr>
        <p:spPr/>
        <p:txBody>
          <a:bodyPr/>
          <a:lstStyle/>
          <a:p>
            <a:pPr lvl="2"/>
            <a:r>
              <a:rPr lang="nl-BE" sz="1600" dirty="0"/>
              <a:t>Uniek </a:t>
            </a:r>
            <a:r>
              <a:rPr lang="nl-BE" sz="1600" b="1" dirty="0"/>
              <a:t>erkenningsnummer</a:t>
            </a:r>
            <a:r>
              <a:rPr lang="nl-BE" sz="1600" dirty="0"/>
              <a:t>: GV12345 (gasvormige brandstof) of TV12345 (vloeibare brandstof)</a:t>
            </a:r>
          </a:p>
          <a:p>
            <a:pPr marL="864000" lvl="3" indent="0">
              <a:buNone/>
            </a:pPr>
            <a:endParaRPr lang="nl-BE" sz="1400" dirty="0"/>
          </a:p>
          <a:p>
            <a:pPr lvl="2"/>
            <a:r>
              <a:rPr lang="nl-BE" sz="1600" dirty="0"/>
              <a:t>Erkenning is </a:t>
            </a:r>
            <a:r>
              <a:rPr lang="nl-BE" sz="1600" b="1" dirty="0"/>
              <a:t>niet vereist voor de installatie of herstelling </a:t>
            </a:r>
            <a:r>
              <a:rPr lang="nl-BE" sz="1600" dirty="0"/>
              <a:t>van een centraal stooktoestel</a:t>
            </a:r>
          </a:p>
          <a:p>
            <a:pPr lvl="3"/>
            <a:r>
              <a:rPr lang="nl-BE" sz="1400" dirty="0"/>
              <a:t>MAAR: nieuw toestel mag enkel in gebruik genomen worden </a:t>
            </a:r>
            <a:r>
              <a:rPr lang="nl-BE" sz="1400" b="1" dirty="0"/>
              <a:t>na keuring door een erkende technicus</a:t>
            </a:r>
            <a:r>
              <a:rPr lang="nl-BE" sz="1400" dirty="0"/>
              <a:t>.</a:t>
            </a:r>
          </a:p>
          <a:p>
            <a:pPr lvl="3"/>
            <a:r>
              <a:rPr lang="nl-BE" sz="1400" dirty="0">
                <a:highlight>
                  <a:srgbClr val="FFFF00"/>
                </a:highlight>
              </a:rPr>
              <a:t>Aandacht: gasleiding …….</a:t>
            </a:r>
          </a:p>
          <a:p>
            <a:pPr marL="864000" lvl="3" indent="0">
              <a:buNone/>
            </a:pPr>
            <a:endParaRPr lang="nl-BE" sz="1400" dirty="0"/>
          </a:p>
          <a:p>
            <a:pPr lvl="1"/>
            <a:r>
              <a:rPr lang="nl-BE" sz="1600" dirty="0"/>
              <a:t>Overzichtslijst met contactgegevens van alle erkende technici is beschikbaar via </a:t>
            </a:r>
            <a:r>
              <a:rPr lang="nl-BE" sz="1600" dirty="0">
                <a:hlinkClick r:id="rId2"/>
              </a:rPr>
              <a:t>www.veiligverwarmen.be</a:t>
            </a:r>
            <a:r>
              <a:rPr lang="nl-BE" sz="1600" dirty="0"/>
              <a:t> (particulieren) en </a:t>
            </a:r>
            <a:r>
              <a:rPr lang="nl-BE" sz="1600" dirty="0">
                <a:hlinkClick r:id="rId3"/>
              </a:rPr>
              <a:t>www.omgevingvlaanderen.be/erkenningen </a:t>
            </a:r>
            <a:endParaRPr lang="nl-BE" sz="1600" dirty="0"/>
          </a:p>
          <a:p>
            <a:pPr marL="576000" lvl="2" indent="0">
              <a:buNone/>
            </a:pPr>
            <a:endParaRPr lang="nl-BE" sz="1600" dirty="0"/>
          </a:p>
        </p:txBody>
      </p:sp>
      <p:sp>
        <p:nvSpPr>
          <p:cNvPr id="4" name="Tijdelijke aanduiding voor dianummer 3">
            <a:extLst>
              <a:ext uri="{FF2B5EF4-FFF2-40B4-BE49-F238E27FC236}">
                <a16:creationId xmlns:a16="http://schemas.microsoft.com/office/drawing/2014/main" id="{824FDE52-F7CA-4BD1-B53F-6B3C087437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815926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definities</a:t>
            </a:r>
            <a:endParaRPr lang="nl-BE" dirty="0"/>
          </a:p>
        </p:txBody>
      </p:sp>
      <p:sp>
        <p:nvSpPr>
          <p:cNvPr id="3" name="Tijdelijke aanduiding voor inhoud 2"/>
          <p:cNvSpPr>
            <a:spLocks noGrp="1"/>
          </p:cNvSpPr>
          <p:nvPr>
            <p:ph type="body" sz="quarter" idx="13"/>
          </p:nvPr>
        </p:nvSpPr>
        <p:spPr>
          <a:xfrm>
            <a:off x="1235619" y="1414241"/>
            <a:ext cx="7416256" cy="4166986"/>
          </a:xfrm>
        </p:spPr>
        <p:txBody>
          <a:bodyPr/>
          <a:lstStyle/>
          <a:p>
            <a:pPr lvl="1"/>
            <a:r>
              <a:rPr lang="nl-BE" sz="1800" dirty="0"/>
              <a:t>30° erkende technicus verwarmingsaudit</a:t>
            </a:r>
          </a:p>
          <a:p>
            <a:pPr lvl="2"/>
            <a:r>
              <a:rPr lang="nl-BE" sz="1600" dirty="0"/>
              <a:t>Een technicus erkend volgens het besluit van de Vlaamse Regering tot vaststelling van het Vlaams reglement van 19 november 2010 inzake erkenningen (VLAREL) met betrekking tot het leefmilieu, voor het uitvoeren van een verwarmingsaudit.</a:t>
            </a:r>
          </a:p>
          <a:p>
            <a:pPr lvl="2"/>
            <a:endParaRPr lang="nl-BE" sz="1600" dirty="0"/>
          </a:p>
          <a:p>
            <a:pPr lvl="2"/>
            <a:r>
              <a:rPr lang="nl-BE" sz="1600" dirty="0"/>
              <a:t>Voor deze erkenning moet een </a:t>
            </a:r>
            <a:r>
              <a:rPr lang="nl-BE" sz="1600" b="1" dirty="0"/>
              <a:t>aparte opleiding </a:t>
            </a:r>
            <a:r>
              <a:rPr lang="nl-BE" sz="1600" dirty="0"/>
              <a:t>gevolgd worden</a:t>
            </a:r>
          </a:p>
          <a:p>
            <a:pPr lvl="3"/>
            <a:r>
              <a:rPr lang="nl-BE" sz="1400" dirty="0"/>
              <a:t>Voorwaarde: minstens erkend als technicus vloeibare of gasvormige brandstof</a:t>
            </a:r>
          </a:p>
          <a:p>
            <a:pPr lvl="3"/>
            <a:endParaRPr lang="nl-BE" sz="1600" dirty="0"/>
          </a:p>
          <a:p>
            <a:pPr lvl="2"/>
            <a:r>
              <a:rPr lang="nl-BE" sz="1600" dirty="0"/>
              <a:t>Uniek </a:t>
            </a:r>
            <a:r>
              <a:rPr lang="nl-BE" sz="1600" b="1" dirty="0"/>
              <a:t>erkenningsnummer</a:t>
            </a:r>
            <a:r>
              <a:rPr lang="nl-BE" sz="1600" dirty="0"/>
              <a:t>: VA12345</a:t>
            </a:r>
          </a:p>
          <a:p>
            <a:pPr lvl="3"/>
            <a:endParaRPr lang="nl-BE" sz="1400" dirty="0"/>
          </a:p>
          <a:p>
            <a:pPr lvl="2"/>
            <a:r>
              <a:rPr lang="nl-BE" sz="1600" dirty="0"/>
              <a:t>Erkenning is vereist voor het uitvoeren van een verwarmingsaudit op:</a:t>
            </a:r>
          </a:p>
          <a:p>
            <a:pPr lvl="3"/>
            <a:r>
              <a:rPr lang="nl-BE" sz="1400" dirty="0"/>
              <a:t>Centrale stooktoestellen met een vermogen </a:t>
            </a:r>
            <a:r>
              <a:rPr lang="nl-BE" sz="1400" b="1" dirty="0"/>
              <a:t>groter dan 100 kW</a:t>
            </a:r>
          </a:p>
          <a:p>
            <a:pPr lvl="3"/>
            <a:r>
              <a:rPr lang="nl-BE" sz="1400" dirty="0"/>
              <a:t>Centrale stooktoestellen op </a:t>
            </a:r>
            <a:r>
              <a:rPr lang="nl-BE" sz="1400" b="1" dirty="0"/>
              <a:t>vaste brandstof</a:t>
            </a:r>
          </a:p>
          <a:p>
            <a:pPr lvl="3"/>
            <a:r>
              <a:rPr lang="nl-BE" sz="1400" dirty="0"/>
              <a:t>Verwarmingsinstallaties met waarop </a:t>
            </a:r>
            <a:r>
              <a:rPr lang="nl-BE" sz="1400" b="1" dirty="0"/>
              <a:t>meerdere centrale stooktoestellen </a:t>
            </a:r>
            <a:r>
              <a:rPr lang="nl-BE" sz="1400" dirty="0"/>
              <a:t>zijn aangesloten</a:t>
            </a:r>
          </a:p>
          <a:p>
            <a:pPr marL="864000" lvl="3" indent="0">
              <a:buNone/>
            </a:pPr>
            <a:r>
              <a:rPr lang="nl-BE" sz="1400" dirty="0"/>
              <a:t>Zonder erkenning: geen toegang tot software H100, die vereist is voor deze audit (behalve vaste brandstof)</a:t>
            </a:r>
          </a:p>
          <a:p>
            <a:pPr lvl="3"/>
            <a:r>
              <a:rPr lang="nl-BE" sz="1400" dirty="0"/>
              <a:t>Voor </a:t>
            </a:r>
            <a:r>
              <a:rPr lang="nl-BE" sz="1400" b="1" dirty="0"/>
              <a:t>verwarmingsaudit op gas- of stookolieketels vanaf 20 tot en met 100 kW (één ketel op het circuit</a:t>
            </a:r>
            <a:r>
              <a:rPr lang="nl-BE" sz="1400" dirty="0"/>
              <a:t>): </a:t>
            </a:r>
            <a:r>
              <a:rPr lang="nl-BE" sz="1400" b="1" dirty="0"/>
              <a:t>erkenning als technicus gasvormige of vloeibare brandstof</a:t>
            </a:r>
            <a:r>
              <a:rPr lang="nl-BE" sz="1400" dirty="0"/>
              <a:t>.</a:t>
            </a:r>
          </a:p>
          <a:p>
            <a:pPr lvl="2"/>
            <a:endParaRPr lang="nl-BE" sz="1600" dirty="0"/>
          </a:p>
        </p:txBody>
      </p:sp>
      <p:sp>
        <p:nvSpPr>
          <p:cNvPr id="4" name="Tijdelijke aanduiding voor dianummer 3">
            <a:extLst>
              <a:ext uri="{FF2B5EF4-FFF2-40B4-BE49-F238E27FC236}">
                <a16:creationId xmlns:a16="http://schemas.microsoft.com/office/drawing/2014/main" id="{1DE71362-59EB-499A-99D0-68D3575870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727087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definities</a:t>
            </a:r>
            <a:endParaRPr lang="nl-BE" dirty="0"/>
          </a:p>
        </p:txBody>
      </p:sp>
      <p:sp>
        <p:nvSpPr>
          <p:cNvPr id="3" name="Tijdelijke aanduiding voor inhoud 2"/>
          <p:cNvSpPr>
            <a:spLocks noGrp="1"/>
          </p:cNvSpPr>
          <p:nvPr>
            <p:ph type="body" sz="quarter" idx="13"/>
          </p:nvPr>
        </p:nvSpPr>
        <p:spPr/>
        <p:txBody>
          <a:bodyPr/>
          <a:lstStyle/>
          <a:p>
            <a:pPr marL="576000" lvl="2" indent="0">
              <a:buNone/>
            </a:pPr>
            <a:endParaRPr lang="nl-BE" sz="1600" dirty="0"/>
          </a:p>
          <a:p>
            <a:pPr lvl="1"/>
            <a:r>
              <a:rPr lang="nl-BE" sz="1800" dirty="0"/>
              <a:t>27°, 29° en 31° erkend opleidingscentrum vloeibare/gasvormige brandstof/verwarmingsaudit:</a:t>
            </a:r>
          </a:p>
          <a:p>
            <a:pPr lvl="2"/>
            <a:r>
              <a:rPr lang="nl-BE" sz="1600" dirty="0"/>
              <a:t>Een opleidingscentrum erkend volgens het besluit van de Vlaamse Regering tot vaststelling van het Vlaams reglement van 19 november 2010 inzake erkenningen met betrekking tot het leefmilieu (VLAREL, zie verder), voor het uitreiken van het certificaat van bekwaamheid en bijscholing inzake vloeibare/gasvormige brandstof/verwarmingsaudit.</a:t>
            </a:r>
          </a:p>
          <a:p>
            <a:pPr lvl="2"/>
            <a:endParaRPr lang="nl-BE" sz="1600" dirty="0"/>
          </a:p>
          <a:p>
            <a:pPr lvl="2"/>
            <a:r>
              <a:rPr lang="nl-BE" sz="1600" dirty="0"/>
              <a:t>Om een erkenning als technicus vloeibare/gasvormige brandstof/verwarmingsaudit te </a:t>
            </a:r>
            <a:r>
              <a:rPr lang="nl-BE" sz="1600" b="1" dirty="0"/>
              <a:t>behalen/behouden</a:t>
            </a:r>
            <a:r>
              <a:rPr lang="nl-BE" sz="1600" dirty="0"/>
              <a:t>, moet een </a:t>
            </a:r>
            <a:r>
              <a:rPr lang="nl-BE" sz="1600" b="1" dirty="0"/>
              <a:t>opleiding/bijscholing</a:t>
            </a:r>
            <a:r>
              <a:rPr lang="nl-BE" sz="1600" dirty="0"/>
              <a:t> gevolgd worden in een erkende opleidingsinstelling</a:t>
            </a:r>
          </a:p>
          <a:p>
            <a:pPr lvl="2"/>
            <a:endParaRPr lang="nl-BE" sz="1600" dirty="0"/>
          </a:p>
          <a:p>
            <a:pPr lvl="2"/>
            <a:r>
              <a:rPr lang="nl-BE" sz="1600" dirty="0"/>
              <a:t>Lijst met erkende opleidingsinstellingen beschikbaar op </a:t>
            </a:r>
            <a:r>
              <a:rPr lang="nl-BE" sz="1600" dirty="0">
                <a:hlinkClick r:id="rId2"/>
              </a:rPr>
              <a:t>www.omgevingvlaanderen.be/erkenningen </a:t>
            </a:r>
            <a:endParaRPr lang="nl-BE" sz="1600" dirty="0"/>
          </a:p>
          <a:p>
            <a:pPr marL="576000" lvl="2" indent="0">
              <a:buNone/>
            </a:pPr>
            <a:endParaRPr lang="nl-BE" sz="1600" dirty="0"/>
          </a:p>
          <a:p>
            <a:pPr lvl="3"/>
            <a:endParaRPr lang="nl-BE" sz="1400" dirty="0"/>
          </a:p>
          <a:p>
            <a:pPr lvl="1"/>
            <a:endParaRPr lang="nl-BE" sz="1600" dirty="0"/>
          </a:p>
        </p:txBody>
      </p:sp>
      <p:sp>
        <p:nvSpPr>
          <p:cNvPr id="4" name="Tijdelijke aanduiding voor dianummer 3">
            <a:extLst>
              <a:ext uri="{FF2B5EF4-FFF2-40B4-BE49-F238E27FC236}">
                <a16:creationId xmlns:a16="http://schemas.microsoft.com/office/drawing/2014/main" id="{83E404CE-B203-42C7-8476-41B9EABCF1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4032529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definities</a:t>
            </a:r>
            <a:endParaRPr lang="nl-BE" dirty="0"/>
          </a:p>
        </p:txBody>
      </p:sp>
      <p:sp>
        <p:nvSpPr>
          <p:cNvPr id="3" name="Tijdelijke aanduiding voor inhoud 2"/>
          <p:cNvSpPr>
            <a:spLocks noGrp="1"/>
          </p:cNvSpPr>
          <p:nvPr>
            <p:ph type="body" sz="quarter" idx="13"/>
          </p:nvPr>
        </p:nvSpPr>
        <p:spPr/>
        <p:txBody>
          <a:bodyPr/>
          <a:lstStyle/>
          <a:p>
            <a:pPr marL="576000" lvl="2" indent="0">
              <a:buNone/>
            </a:pPr>
            <a:endParaRPr lang="nl-BE" sz="1600" dirty="0"/>
          </a:p>
          <a:p>
            <a:pPr lvl="1"/>
            <a:r>
              <a:rPr lang="nl-BE" sz="1800" dirty="0"/>
              <a:t>37° schoorsteenveger:</a:t>
            </a:r>
          </a:p>
          <a:p>
            <a:pPr lvl="2"/>
            <a:r>
              <a:rPr lang="nl-BE" sz="1600" dirty="0"/>
              <a:t>Een persoon die vakbekwaam is in het reinigen en controleren van het rookgasafvoerkanaal van een stooktoestel.</a:t>
            </a:r>
          </a:p>
          <a:p>
            <a:pPr lvl="2"/>
            <a:r>
              <a:rPr lang="nl-BE" sz="1600" dirty="0"/>
              <a:t>Reinigen van de schoorsteen: geen erkenning vereist</a:t>
            </a:r>
            <a:br>
              <a:rPr lang="nl-BE" sz="1600" dirty="0"/>
            </a:br>
            <a:r>
              <a:rPr lang="nl-BE" sz="1600" dirty="0"/>
              <a:t>Reinigen van het stooktoestel + verbrandingscontrole: erkenning vereist!</a:t>
            </a:r>
          </a:p>
          <a:p>
            <a:pPr lvl="2"/>
            <a:endParaRPr lang="nl-BE" sz="1400" dirty="0"/>
          </a:p>
          <a:p>
            <a:pPr lvl="1"/>
            <a:r>
              <a:rPr lang="nl-BE" sz="1800" dirty="0"/>
              <a:t>38° geschoolde vakman:</a:t>
            </a:r>
          </a:p>
          <a:p>
            <a:pPr lvl="2"/>
            <a:r>
              <a:rPr lang="nl-BE" sz="1600" dirty="0"/>
              <a:t>Een persoon die vakbekwaam is in het onderhouden van een centraal stooktoestel, gevoed met vaste brandstof.</a:t>
            </a:r>
          </a:p>
          <a:p>
            <a:pPr lvl="3"/>
            <a:r>
              <a:rPr lang="nl-BE" sz="1600" dirty="0"/>
              <a:t>bv. persoon die installaties of onderhouden uitvoert voor een fabrikant van ketels op vaste brandstof of hierbij een opleiding heeft gevolgd</a:t>
            </a:r>
          </a:p>
          <a:p>
            <a:pPr lvl="3"/>
            <a:endParaRPr lang="nl-BE" sz="1400" dirty="0"/>
          </a:p>
          <a:p>
            <a:pPr lvl="1"/>
            <a:endParaRPr lang="nl-BE" sz="1600" dirty="0"/>
          </a:p>
        </p:txBody>
      </p:sp>
      <p:sp>
        <p:nvSpPr>
          <p:cNvPr id="4" name="Tijdelijke aanduiding voor dianummer 3">
            <a:extLst>
              <a:ext uri="{FF2B5EF4-FFF2-40B4-BE49-F238E27FC236}">
                <a16:creationId xmlns:a16="http://schemas.microsoft.com/office/drawing/2014/main" id="{095F22C1-0BFF-42FB-B322-88E0B20A4C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602547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119" y="3574886"/>
            <a:ext cx="2764388" cy="232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nl-NL" dirty="0"/>
              <a:t>Stooktoestellenbesluit: definities</a:t>
            </a:r>
            <a:endParaRPr lang="nl-BE" dirty="0"/>
          </a:p>
        </p:txBody>
      </p:sp>
      <p:sp>
        <p:nvSpPr>
          <p:cNvPr id="3" name="Tijdelijke aanduiding voor inhoud 2"/>
          <p:cNvSpPr>
            <a:spLocks noGrp="1"/>
          </p:cNvSpPr>
          <p:nvPr>
            <p:ph type="body" sz="quarter" idx="13"/>
          </p:nvPr>
        </p:nvSpPr>
        <p:spPr>
          <a:xfrm>
            <a:off x="1015880" y="1429003"/>
            <a:ext cx="5158093" cy="4098925"/>
          </a:xfrm>
        </p:spPr>
        <p:txBody>
          <a:bodyPr/>
          <a:lstStyle/>
          <a:p>
            <a:pPr marL="576000" lvl="2" indent="0">
              <a:buNone/>
            </a:pPr>
            <a:endParaRPr lang="nl-BE" sz="1800" dirty="0"/>
          </a:p>
          <a:p>
            <a:pPr lvl="1"/>
            <a:r>
              <a:rPr lang="nl-BE" sz="1800" dirty="0"/>
              <a:t>42° niet-</a:t>
            </a:r>
            <a:r>
              <a:rPr lang="nl-BE" sz="1800" dirty="0" err="1"/>
              <a:t>premix</a:t>
            </a:r>
            <a:r>
              <a:rPr lang="nl-BE" sz="1800" dirty="0"/>
              <a:t> brander:</a:t>
            </a:r>
          </a:p>
          <a:p>
            <a:pPr lvl="2"/>
            <a:r>
              <a:rPr lang="nl-NL" sz="1600" dirty="0"/>
              <a:t>een brander waarbij maar een deel van de verbrandingslucht gemengd wordt met de brandstof vóór de aanvang van de verbranding</a:t>
            </a:r>
            <a:r>
              <a:rPr lang="nl-BE" sz="1600" dirty="0"/>
              <a:t>.</a:t>
            </a:r>
          </a:p>
          <a:p>
            <a:pPr lvl="2"/>
            <a:r>
              <a:rPr lang="nl-BE" sz="1600" dirty="0"/>
              <a:t>Doorgaans zgn. ‘open’ toestellen, maar er zijn gesloten toestellen uitgerust met een niet-</a:t>
            </a:r>
            <a:r>
              <a:rPr lang="nl-BE" sz="1600" dirty="0" err="1"/>
              <a:t>premix</a:t>
            </a:r>
            <a:r>
              <a:rPr lang="nl-BE" sz="1600" dirty="0"/>
              <a:t> gasbrander.</a:t>
            </a:r>
          </a:p>
          <a:p>
            <a:pPr lvl="2"/>
            <a:r>
              <a:rPr lang="nl-BE" sz="1600" dirty="0"/>
              <a:t>Voor gasvormige brandstof: erkenning GI vereist</a:t>
            </a:r>
          </a:p>
          <a:p>
            <a:pPr marL="576000" lvl="2" indent="0">
              <a:buNone/>
            </a:pPr>
            <a:endParaRPr lang="nl-BE" sz="1600" dirty="0"/>
          </a:p>
          <a:p>
            <a:pPr marL="576000" lvl="2" indent="0">
              <a:buNone/>
            </a:pPr>
            <a:endParaRPr lang="nl-BE" sz="1600" dirty="0"/>
          </a:p>
          <a:p>
            <a:pPr lvl="1"/>
            <a:r>
              <a:rPr lang="nl-BE" sz="1800" dirty="0"/>
              <a:t>43° </a:t>
            </a:r>
            <a:r>
              <a:rPr lang="nl-BE" sz="1800" dirty="0" err="1"/>
              <a:t>premix</a:t>
            </a:r>
            <a:r>
              <a:rPr lang="nl-BE" sz="1800" dirty="0"/>
              <a:t> brander:</a:t>
            </a:r>
          </a:p>
          <a:p>
            <a:pPr lvl="2"/>
            <a:r>
              <a:rPr lang="nl-NL" sz="1600" dirty="0" err="1"/>
              <a:t>premix</a:t>
            </a:r>
            <a:r>
              <a:rPr lang="nl-NL" sz="1600" dirty="0"/>
              <a:t>-brander: een brander waarbij alle verbrandingslucht gemengd wordt met de brandstof vóór de aanvang van de verbranding</a:t>
            </a:r>
          </a:p>
          <a:p>
            <a:pPr lvl="2"/>
            <a:r>
              <a:rPr lang="nl-BE" sz="1600" dirty="0"/>
              <a:t>Voor gasvormige brandstof: erkenning GI vereist</a:t>
            </a:r>
          </a:p>
          <a:p>
            <a:pPr marL="576000" lvl="2" indent="0">
              <a:buNone/>
            </a:pPr>
            <a:endParaRPr lang="nl-BE" sz="16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523" y="1106006"/>
            <a:ext cx="1862137" cy="2372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jdelijke aanduiding voor dianummer 5">
            <a:extLst>
              <a:ext uri="{FF2B5EF4-FFF2-40B4-BE49-F238E27FC236}">
                <a16:creationId xmlns:a16="http://schemas.microsoft.com/office/drawing/2014/main" id="{5F8DF09C-9985-4F48-9945-8CAACE9657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3630966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definities</a:t>
            </a:r>
            <a:endParaRPr lang="nl-BE" dirty="0"/>
          </a:p>
        </p:txBody>
      </p:sp>
      <p:sp>
        <p:nvSpPr>
          <p:cNvPr id="3" name="Tijdelijke aanduiding voor inhoud 2"/>
          <p:cNvSpPr>
            <a:spLocks noGrp="1"/>
          </p:cNvSpPr>
          <p:nvPr>
            <p:ph type="body" sz="quarter" idx="13"/>
          </p:nvPr>
        </p:nvSpPr>
        <p:spPr>
          <a:xfrm>
            <a:off x="1235619" y="3067665"/>
            <a:ext cx="7415999" cy="2473855"/>
          </a:xfrm>
        </p:spPr>
        <p:txBody>
          <a:bodyPr/>
          <a:lstStyle/>
          <a:p>
            <a:pPr marL="576000" lvl="2" indent="0">
              <a:buNone/>
            </a:pPr>
            <a:endParaRPr lang="nl-BE" sz="1600" dirty="0"/>
          </a:p>
          <a:p>
            <a:pPr lvl="2"/>
            <a:endParaRPr lang="nl-BE" sz="1600" dirty="0"/>
          </a:p>
          <a:p>
            <a:pPr marL="576000" lvl="2" indent="0">
              <a:buNone/>
            </a:pPr>
            <a:endParaRPr lang="nl-BE" sz="1600" dirty="0"/>
          </a:p>
          <a:p>
            <a:pPr lvl="1"/>
            <a:r>
              <a:rPr lang="nl-BE" sz="1800" dirty="0"/>
              <a:t>45° toestel type B1: </a:t>
            </a:r>
          </a:p>
          <a:p>
            <a:pPr lvl="2"/>
            <a:r>
              <a:rPr lang="nl-NL" sz="1600" dirty="0"/>
              <a:t>toestel type B uitgerust met een valwindafleider/trekonderbreker, dat zijn verbrandingslucht haalt uit het lokaal waar het geplaatst is en dat aangesloten dient te worden op een leiding voor de afvoer voor verbrandingsgassen met natuurlijke trek.</a:t>
            </a:r>
            <a:endParaRPr lang="nl-BE" sz="1800" dirty="0"/>
          </a:p>
        </p:txBody>
      </p:sp>
      <p:pic>
        <p:nvPicPr>
          <p:cNvPr id="6" name="Afbeelding 5">
            <a:extLst>
              <a:ext uri="{FF2B5EF4-FFF2-40B4-BE49-F238E27FC236}">
                <a16:creationId xmlns:a16="http://schemas.microsoft.com/office/drawing/2014/main" id="{65E409C5-4C5F-412D-B237-3183C50F0BD0}"/>
              </a:ext>
            </a:extLst>
          </p:cNvPr>
          <p:cNvPicPr>
            <a:picLocks noChangeAspect="1"/>
          </p:cNvPicPr>
          <p:nvPr/>
        </p:nvPicPr>
        <p:blipFill>
          <a:blip r:embed="rId2"/>
          <a:stretch>
            <a:fillRect/>
          </a:stretch>
        </p:blipFill>
        <p:spPr>
          <a:xfrm>
            <a:off x="6363928" y="1317883"/>
            <a:ext cx="2614431" cy="1595603"/>
          </a:xfrm>
          <a:prstGeom prst="rect">
            <a:avLst/>
          </a:prstGeom>
        </p:spPr>
      </p:pic>
      <p:sp>
        <p:nvSpPr>
          <p:cNvPr id="4" name="Tekstvak 3">
            <a:extLst>
              <a:ext uri="{FF2B5EF4-FFF2-40B4-BE49-F238E27FC236}">
                <a16:creationId xmlns:a16="http://schemas.microsoft.com/office/drawing/2014/main" id="{9662E366-0605-4933-80F3-94F3137C7D60}"/>
              </a:ext>
            </a:extLst>
          </p:cNvPr>
          <p:cNvSpPr txBox="1"/>
          <p:nvPr/>
        </p:nvSpPr>
        <p:spPr>
          <a:xfrm>
            <a:off x="1080825" y="1420731"/>
            <a:ext cx="5423214" cy="2468368"/>
          </a:xfrm>
          <a:prstGeom prst="rect">
            <a:avLst/>
          </a:prstGeom>
          <a:noFill/>
        </p:spPr>
        <p:txBody>
          <a:bodyPr wrap="square" rtlCol="0">
            <a:spAutoFit/>
          </a:bodyPr>
          <a:lstStyle/>
          <a:p>
            <a:pPr marL="576000" marR="0" lvl="1" indent="-288000" algn="l" defTabSz="914400" rtl="0" eaLnBrk="1" fontAlgn="auto" latinLnBrk="0" hangingPunct="1">
              <a:lnSpc>
                <a:spcPct val="90000"/>
              </a:lnSpc>
              <a:spcBef>
                <a:spcPts val="300"/>
              </a:spcBef>
              <a:spcAft>
                <a:spcPts val="0"/>
              </a:spcAft>
              <a:buClrTx/>
              <a:buSzPct val="75000"/>
              <a:buFontTx/>
              <a:buBlip>
                <a:blip r:embed="rId3"/>
              </a:buBlip>
              <a:tabLst/>
              <a:defRPr/>
            </a:pPr>
            <a:r>
              <a:rPr kumimoji="0" lang="nl-BE" sz="1800" b="0" i="0" u="none" strike="noStrike" kern="1200" cap="none" spc="0" normalizeH="0" baseline="0" noProof="0" dirty="0">
                <a:ln>
                  <a:noFill/>
                </a:ln>
                <a:solidFill>
                  <a:prstClr val="black">
                    <a:lumMod val="65000"/>
                    <a:lumOff val="35000"/>
                  </a:prstClr>
                </a:solidFill>
                <a:effectLst/>
                <a:uLnTx/>
                <a:uFillTx/>
                <a:latin typeface="FlandersArtSans-Regular" panose="00000500000000000000" pitchFamily="2" charset="0"/>
                <a:ea typeface="+mn-ea"/>
                <a:cs typeface="+mn-cs"/>
              </a:rPr>
              <a:t>44° ketel met ventilatorbrander:</a:t>
            </a:r>
          </a:p>
          <a:p>
            <a:pPr marL="864000" marR="0" lvl="2" indent="-288000" algn="l" defTabSz="914400" rtl="0" eaLnBrk="1" fontAlgn="auto" latinLnBrk="0" hangingPunct="1">
              <a:lnSpc>
                <a:spcPct val="90000"/>
              </a:lnSpc>
              <a:spcBef>
                <a:spcPts val="300"/>
              </a:spcBef>
              <a:spcAft>
                <a:spcPts val="0"/>
              </a:spcAft>
              <a:buClrTx/>
              <a:buSzPct val="85000"/>
              <a:buFontTx/>
              <a:buBlip>
                <a:blip r:embed="rId4"/>
              </a:buBlip>
              <a:tabLst/>
              <a:defRPr/>
            </a:pPr>
            <a:r>
              <a:rPr kumimoji="0" lang="nl-NL" sz="1600" b="0" i="0" u="none" strike="noStrike" kern="1200" cap="none" spc="0" normalizeH="0" baseline="0" noProof="0" dirty="0">
                <a:ln>
                  <a:noFill/>
                </a:ln>
                <a:solidFill>
                  <a:prstClr val="black">
                    <a:lumMod val="65000"/>
                    <a:lumOff val="35000"/>
                  </a:prstClr>
                </a:solidFill>
                <a:effectLst/>
                <a:uLnTx/>
                <a:uFillTx/>
                <a:latin typeface="FlandersArtSans-Regular" panose="00000500000000000000" pitchFamily="2" charset="0"/>
                <a:ea typeface="+mn-ea"/>
                <a:cs typeface="+mn-cs"/>
              </a:rPr>
              <a:t>een ketel met brander die los van de verwarmingsketel verkocht mag worden, waarbij de verbrandingslucht wordt aangevoerd met behulp van een ventilator. De ketel beantwoordt aan de norm EN 676 voor gasvormige brandstoffen en aan de norm EN 267 voor vloeibare brandstoffen</a:t>
            </a:r>
          </a:p>
          <a:p>
            <a:pPr marL="864000" marR="0" lvl="2" indent="-288000" algn="l" defTabSz="914400" rtl="0" eaLnBrk="1" fontAlgn="auto" latinLnBrk="0" hangingPunct="1">
              <a:lnSpc>
                <a:spcPct val="90000"/>
              </a:lnSpc>
              <a:spcBef>
                <a:spcPts val="300"/>
              </a:spcBef>
              <a:spcAft>
                <a:spcPts val="0"/>
              </a:spcAft>
              <a:buClrTx/>
              <a:buSzPct val="85000"/>
              <a:buFontTx/>
              <a:buBlip>
                <a:blip r:embed="rId4"/>
              </a:buBlip>
              <a:tabLst/>
              <a:defRPr/>
            </a:pPr>
            <a:r>
              <a:rPr kumimoji="0" lang="nl-BE" sz="1600" b="0" i="0" u="none" strike="noStrike" kern="1200" cap="none" spc="0" normalizeH="0" baseline="0" noProof="0" dirty="0">
                <a:ln>
                  <a:noFill/>
                </a:ln>
                <a:solidFill>
                  <a:prstClr val="black">
                    <a:lumMod val="65000"/>
                    <a:lumOff val="35000"/>
                  </a:prstClr>
                </a:solidFill>
                <a:effectLst/>
                <a:uLnTx/>
                <a:uFillTx/>
                <a:latin typeface="FlandersArtSans-Regular" panose="00000500000000000000" pitchFamily="2" charset="0"/>
                <a:ea typeface="+mn-ea"/>
                <a:cs typeface="+mn-cs"/>
              </a:rPr>
              <a:t>Voor gasvormige brandstof: erkenning GII vereist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jdelijke aanduiding voor dianummer 4">
            <a:extLst>
              <a:ext uri="{FF2B5EF4-FFF2-40B4-BE49-F238E27FC236}">
                <a16:creationId xmlns:a16="http://schemas.microsoft.com/office/drawing/2014/main" id="{3B45D7B6-2A28-4BF8-95DC-212C9B8CAC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665306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sz="4400" dirty="0"/>
              <a:t>Stooktoestellenbesluit: </a:t>
            </a:r>
            <a:br>
              <a:rPr lang="nl-BE" sz="4400" dirty="0"/>
            </a:br>
            <a:r>
              <a:rPr lang="nl-BE" sz="4400" dirty="0"/>
              <a:t>goede en veilige staat van werking</a:t>
            </a:r>
          </a:p>
        </p:txBody>
      </p:sp>
      <p:sp>
        <p:nvSpPr>
          <p:cNvPr id="2" name="Tijdelijke aanduiding voor dianummer 1">
            <a:extLst>
              <a:ext uri="{FF2B5EF4-FFF2-40B4-BE49-F238E27FC236}">
                <a16:creationId xmlns:a16="http://schemas.microsoft.com/office/drawing/2014/main" id="{30A63DFD-2D41-4F8C-B965-89B5E7DBAC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123971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a:t>
            </a:r>
            <a:br>
              <a:rPr lang="nl-NL" dirty="0"/>
            </a:br>
            <a:r>
              <a:rPr lang="nl-NL" dirty="0"/>
              <a:t>Goede en veilige staat van werking</a:t>
            </a:r>
            <a:endParaRPr lang="nl-BE" dirty="0"/>
          </a:p>
        </p:txBody>
      </p:sp>
      <p:sp>
        <p:nvSpPr>
          <p:cNvPr id="3" name="Tijdelijke aanduiding voor inhoud 2"/>
          <p:cNvSpPr>
            <a:spLocks noGrp="1"/>
          </p:cNvSpPr>
          <p:nvPr>
            <p:ph type="body" sz="quarter" idx="13"/>
          </p:nvPr>
        </p:nvSpPr>
        <p:spPr>
          <a:xfrm>
            <a:off x="1235619" y="1591451"/>
            <a:ext cx="7416256" cy="4098925"/>
          </a:xfrm>
        </p:spPr>
        <p:txBody>
          <a:bodyPr/>
          <a:lstStyle/>
          <a:p>
            <a:r>
              <a:rPr lang="nl-BE" sz="1600" dirty="0"/>
              <a:t>De </a:t>
            </a:r>
            <a:r>
              <a:rPr lang="nl-BE" sz="1600" b="1" dirty="0"/>
              <a:t>eindbeoordeling</a:t>
            </a:r>
            <a:r>
              <a:rPr lang="nl-BE" sz="1600" dirty="0"/>
              <a:t> van een centraal stooktoestel bij de </a:t>
            </a:r>
            <a:r>
              <a:rPr lang="nl-BE" sz="1600" b="1" dirty="0"/>
              <a:t>keuring voor eerste ingebruikname </a:t>
            </a:r>
            <a:r>
              <a:rPr lang="nl-BE" sz="1600" dirty="0"/>
              <a:t>en het </a:t>
            </a:r>
            <a:r>
              <a:rPr lang="nl-BE" sz="1600" b="1" dirty="0"/>
              <a:t>onderhoud</a:t>
            </a:r>
            <a:r>
              <a:rPr lang="nl-BE" sz="1600" dirty="0"/>
              <a:t> is afhankelijk van:</a:t>
            </a:r>
          </a:p>
          <a:p>
            <a:pPr lvl="1"/>
            <a:r>
              <a:rPr lang="nl-BE" sz="1600" dirty="0"/>
              <a:t>Goede staat van werking: verbranding</a:t>
            </a:r>
          </a:p>
          <a:p>
            <a:pPr lvl="1"/>
            <a:r>
              <a:rPr lang="nl-BE" sz="1600" dirty="0"/>
              <a:t>Veilige staat van werking: veiligheidsaspecten</a:t>
            </a:r>
          </a:p>
          <a:p>
            <a:endParaRPr lang="nl-BE" sz="1600" dirty="0"/>
          </a:p>
          <a:p>
            <a:r>
              <a:rPr lang="nl-BE" sz="1600" dirty="0"/>
              <a:t>Een centraal stooktoestel wordt voor deze aspecten </a:t>
            </a:r>
            <a:r>
              <a:rPr lang="nl-BE" sz="1600" b="1" dirty="0"/>
              <a:t>apart beoordeeld</a:t>
            </a:r>
            <a:r>
              <a:rPr lang="nl-BE" sz="1600" dirty="0"/>
              <a:t>.</a:t>
            </a:r>
          </a:p>
          <a:p>
            <a:pPr lvl="1"/>
            <a:r>
              <a:rPr lang="nl-BE" sz="1600" dirty="0"/>
              <a:t>Toestel werkt goed/niet goed en veilig/niet veilig.</a:t>
            </a:r>
          </a:p>
          <a:p>
            <a:endParaRPr lang="nl-BE" sz="1600" dirty="0"/>
          </a:p>
          <a:p>
            <a:r>
              <a:rPr lang="nl-BE" sz="1600" dirty="0"/>
              <a:t>Indien het centraal stooktoestel </a:t>
            </a:r>
            <a:r>
              <a:rPr lang="nl-BE" sz="1600" b="1" dirty="0"/>
              <a:t>niet</a:t>
            </a:r>
            <a:r>
              <a:rPr lang="nl-BE" sz="1600" dirty="0"/>
              <a:t> in goede en/of veilige staat van werking verkeert, moet dit </a:t>
            </a:r>
            <a:r>
              <a:rPr lang="nl-BE" sz="1600" b="1" dirty="0"/>
              <a:t>duidelijk toegelicht worden op het attest of rapport </a:t>
            </a:r>
            <a:r>
              <a:rPr lang="nl-BE" sz="1600" dirty="0"/>
              <a:t>(zie verder).</a:t>
            </a:r>
          </a:p>
          <a:p>
            <a:pPr lvl="1"/>
            <a:r>
              <a:rPr lang="nl-BE" sz="1600" dirty="0"/>
              <a:t>Eigenaar en/of gebruiker: drie maanden tijd om tekortkomingen weg te (laten) werken en een nieuwe keuring/onderhoud te laten uitvoeren</a:t>
            </a:r>
          </a:p>
          <a:p>
            <a:endParaRPr lang="nl-BE" sz="1600" dirty="0"/>
          </a:p>
          <a:p>
            <a:r>
              <a:rPr lang="nl-BE" sz="1600" dirty="0"/>
              <a:t>De aspecten goede en veilige staat van werking zijn verschillend voor:</a:t>
            </a:r>
          </a:p>
          <a:p>
            <a:pPr lvl="1"/>
            <a:r>
              <a:rPr lang="nl-BE" sz="1600" dirty="0"/>
              <a:t>Vloeibare brandstof					(art. 4)</a:t>
            </a:r>
          </a:p>
          <a:p>
            <a:pPr lvl="1"/>
            <a:r>
              <a:rPr lang="nl-BE" sz="1600" dirty="0"/>
              <a:t>Gasvormige brandstof					(art. 5)</a:t>
            </a:r>
          </a:p>
          <a:p>
            <a:pPr lvl="1"/>
            <a:r>
              <a:rPr lang="nl-BE" sz="1600" dirty="0"/>
              <a:t>Vaste brandstof					(art. 6)</a:t>
            </a:r>
          </a:p>
          <a:p>
            <a:pPr lvl="2"/>
            <a:endParaRPr lang="nl-BE" sz="1100" dirty="0"/>
          </a:p>
          <a:p>
            <a:pPr lvl="2"/>
            <a:endParaRPr lang="nl-BE" sz="1400" dirty="0"/>
          </a:p>
        </p:txBody>
      </p:sp>
      <p:sp>
        <p:nvSpPr>
          <p:cNvPr id="4" name="Tijdelijke aanduiding voor dianummer 3">
            <a:extLst>
              <a:ext uri="{FF2B5EF4-FFF2-40B4-BE49-F238E27FC236}">
                <a16:creationId xmlns:a16="http://schemas.microsoft.com/office/drawing/2014/main" id="{76B34DB8-1746-43E7-8C9C-D1F324CA8B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258981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a:t>
            </a:r>
            <a:br>
              <a:rPr lang="nl-NL" dirty="0"/>
            </a:br>
            <a:r>
              <a:rPr lang="nl-NL" dirty="0"/>
              <a:t>Goede staat van werking</a:t>
            </a:r>
            <a:endParaRPr lang="nl-BE" dirty="0"/>
          </a:p>
        </p:txBody>
      </p:sp>
      <p:sp>
        <p:nvSpPr>
          <p:cNvPr id="3" name="Tijdelijke aanduiding voor inhoud 2"/>
          <p:cNvSpPr>
            <a:spLocks noGrp="1"/>
          </p:cNvSpPr>
          <p:nvPr>
            <p:ph type="body" sz="quarter" idx="13"/>
          </p:nvPr>
        </p:nvSpPr>
        <p:spPr/>
        <p:txBody>
          <a:bodyPr/>
          <a:lstStyle/>
          <a:p>
            <a:r>
              <a:rPr lang="nl-BE" sz="1800" dirty="0"/>
              <a:t>De goede staat van werking heeft voornamelijk betrekking tot het </a:t>
            </a:r>
            <a:r>
              <a:rPr lang="nl-BE" sz="1800" b="1" dirty="0" err="1"/>
              <a:t>verbrandingstechnische</a:t>
            </a:r>
            <a:r>
              <a:rPr lang="nl-BE" sz="1800" b="1" dirty="0"/>
              <a:t> aspect </a:t>
            </a:r>
            <a:r>
              <a:rPr lang="nl-BE" sz="1800" dirty="0"/>
              <a:t>van de keuring en het onderhoud</a:t>
            </a:r>
          </a:p>
          <a:p>
            <a:endParaRPr lang="nl-BE" sz="1800" dirty="0"/>
          </a:p>
          <a:p>
            <a:r>
              <a:rPr lang="nl-BE" sz="1800" dirty="0"/>
              <a:t>Een grondige controle van de goede staat van werking bestaat uit:</a:t>
            </a:r>
          </a:p>
          <a:p>
            <a:pPr lvl="1"/>
            <a:r>
              <a:rPr lang="nl-BE" sz="1600" dirty="0"/>
              <a:t>Correcte afstelling van de ketel en brander</a:t>
            </a:r>
          </a:p>
          <a:p>
            <a:pPr lvl="1"/>
            <a:r>
              <a:rPr lang="nl-BE" sz="1600" dirty="0"/>
              <a:t>Correcte beoordeling van de verbranding</a:t>
            </a:r>
          </a:p>
          <a:p>
            <a:pPr lvl="1"/>
            <a:endParaRPr lang="nl-BE" sz="1800" dirty="0"/>
          </a:p>
          <a:p>
            <a:r>
              <a:rPr lang="nl-BE" sz="1800" dirty="0"/>
              <a:t>Een grondige controle van de goede staat van werking:</a:t>
            </a:r>
          </a:p>
          <a:p>
            <a:pPr lvl="1"/>
            <a:r>
              <a:rPr lang="nl-BE" sz="1800" dirty="0"/>
              <a:t>Kan hoge herstellingskosten vermijden </a:t>
            </a:r>
          </a:p>
          <a:p>
            <a:pPr lvl="2"/>
            <a:r>
              <a:rPr lang="nl-BE" sz="1600" dirty="0"/>
              <a:t>bv. slechte afstelling van ketel(-brander) kan tot roetvorming leiden </a:t>
            </a:r>
            <a:r>
              <a:rPr lang="nl-BE" sz="1600" dirty="0">
                <a:sym typeface="Wingdings" panose="05000000000000000000" pitchFamily="2" charset="2"/>
              </a:rPr>
              <a:t> schade</a:t>
            </a:r>
          </a:p>
          <a:p>
            <a:pPr lvl="1"/>
            <a:r>
              <a:rPr lang="nl-BE" sz="1800" dirty="0">
                <a:sym typeface="Wingdings" panose="05000000000000000000" pitchFamily="2" charset="2"/>
              </a:rPr>
              <a:t>Kan de gebruiker brandstofkosten besparen</a:t>
            </a:r>
          </a:p>
          <a:p>
            <a:pPr lvl="2"/>
            <a:r>
              <a:rPr lang="nl-BE" sz="1600" dirty="0">
                <a:sym typeface="Wingdings" panose="05000000000000000000" pitchFamily="2" charset="2"/>
              </a:rPr>
              <a:t>Correcte afstelling van ketel-brander geeft een hoger rendement</a:t>
            </a:r>
          </a:p>
          <a:p>
            <a:pPr lvl="1"/>
            <a:r>
              <a:rPr lang="nl-BE" sz="1800" dirty="0">
                <a:sym typeface="Wingdings" panose="05000000000000000000" pitchFamily="2" charset="2"/>
              </a:rPr>
              <a:t>Waarborgt (deels) de veiligheid van de gebruiker</a:t>
            </a:r>
          </a:p>
          <a:p>
            <a:pPr lvl="2"/>
            <a:r>
              <a:rPr lang="nl-BE" sz="1600" dirty="0">
                <a:sym typeface="Wingdings" panose="05000000000000000000" pitchFamily="2" charset="2"/>
              </a:rPr>
              <a:t>bv. stooktoestellen aangesloten als type B: grondige controle van opstellingsruimte/rookgasafvoerkanaal kan CO-vorming voorkomen</a:t>
            </a:r>
          </a:p>
          <a:p>
            <a:pPr lvl="1"/>
            <a:endParaRPr lang="nl-BE" sz="1800" dirty="0"/>
          </a:p>
        </p:txBody>
      </p:sp>
      <p:sp>
        <p:nvSpPr>
          <p:cNvPr id="4" name="Tijdelijke aanduiding voor dianummer 3">
            <a:extLst>
              <a:ext uri="{FF2B5EF4-FFF2-40B4-BE49-F238E27FC236}">
                <a16:creationId xmlns:a16="http://schemas.microsoft.com/office/drawing/2014/main" id="{3EC35A8E-998C-4EF7-963D-508514CED8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2855296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sz="4400" dirty="0"/>
              <a:t>Intermezzo: uitvoeren metingen</a:t>
            </a:r>
          </a:p>
        </p:txBody>
      </p:sp>
      <p:sp>
        <p:nvSpPr>
          <p:cNvPr id="2" name="Tijdelijke aanduiding voor dianummer 1">
            <a:extLst>
              <a:ext uri="{FF2B5EF4-FFF2-40B4-BE49-F238E27FC236}">
                <a16:creationId xmlns:a16="http://schemas.microsoft.com/office/drawing/2014/main" id="{BB4BAF0B-E5AE-4A4B-B83B-4AFCC2250D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765322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overzicht</a:t>
            </a:r>
            <a:endParaRPr lang="nl-BE" dirty="0"/>
          </a:p>
        </p:txBody>
      </p:sp>
      <p:sp>
        <p:nvSpPr>
          <p:cNvPr id="3" name="Tijdelijke aanduiding voor inhoud 2"/>
          <p:cNvSpPr>
            <a:spLocks noGrp="1"/>
          </p:cNvSpPr>
          <p:nvPr>
            <p:ph type="body" sz="quarter" idx="13"/>
          </p:nvPr>
        </p:nvSpPr>
        <p:spPr/>
        <p:txBody>
          <a:bodyPr/>
          <a:lstStyle/>
          <a:p>
            <a:r>
              <a:rPr lang="nl-BE" sz="1800" dirty="0"/>
              <a:t>Hoofdstuk I: Draagwijdte en definities</a:t>
            </a:r>
          </a:p>
          <a:p>
            <a:pPr lvl="1"/>
            <a:r>
              <a:rPr lang="nl-BE" sz="1800" dirty="0"/>
              <a:t>Toelichting op welke stooktoestellen het besluit van toepassing is en verklaring van verschillende begrippen.</a:t>
            </a:r>
          </a:p>
          <a:p>
            <a:pPr lvl="3"/>
            <a:r>
              <a:rPr lang="nl-BE" sz="1600" dirty="0"/>
              <a:t>Toepassingsgebied				(art. 1)</a:t>
            </a:r>
          </a:p>
          <a:p>
            <a:pPr lvl="3"/>
            <a:r>
              <a:rPr lang="nl-BE" sz="1600" dirty="0"/>
              <a:t>Definities					(art. 2)</a:t>
            </a:r>
          </a:p>
          <a:p>
            <a:pPr marL="864000" lvl="3" indent="0">
              <a:buNone/>
            </a:pPr>
            <a:endParaRPr lang="nl-BE" sz="1600" dirty="0"/>
          </a:p>
          <a:p>
            <a:r>
              <a:rPr lang="nl-BE" sz="1800" dirty="0"/>
              <a:t>Hoofdstuk II: Goede en veilige staat van werking van een centraal stooktoestel</a:t>
            </a:r>
          </a:p>
          <a:p>
            <a:pPr lvl="1"/>
            <a:r>
              <a:rPr lang="nl-BE" sz="1800" dirty="0"/>
              <a:t>Beschrijving van o.a. de uitstootwaarden en de veiligheidsaspecten die gecontroleerd moeten worden tijdens de keuring en het onderhoud.</a:t>
            </a:r>
          </a:p>
          <a:p>
            <a:pPr lvl="3"/>
            <a:r>
              <a:rPr lang="nl-BE" sz="1600" dirty="0"/>
              <a:t>Vloeibare brandstof				(art. 4)</a:t>
            </a:r>
          </a:p>
          <a:p>
            <a:pPr lvl="3"/>
            <a:r>
              <a:rPr lang="nl-BE" sz="1600" dirty="0"/>
              <a:t>Gasvormige brandstof				(art. 5)</a:t>
            </a:r>
          </a:p>
          <a:p>
            <a:pPr lvl="3"/>
            <a:r>
              <a:rPr lang="nl-BE" sz="1600" dirty="0"/>
              <a:t>Vaste brandstof					(art. 6)</a:t>
            </a:r>
          </a:p>
          <a:p>
            <a:pPr lvl="1"/>
            <a:endParaRPr lang="nl-BE" sz="1800" dirty="0"/>
          </a:p>
          <a:p>
            <a:pPr lvl="1"/>
            <a:endParaRPr lang="nl-BE" sz="1800" dirty="0"/>
          </a:p>
          <a:p>
            <a:pPr lvl="1"/>
            <a:endParaRPr lang="nl-BE" sz="1800" dirty="0"/>
          </a:p>
        </p:txBody>
      </p:sp>
      <p:sp>
        <p:nvSpPr>
          <p:cNvPr id="4" name="Tijdelijke aanduiding voor dianummer 3">
            <a:extLst>
              <a:ext uri="{FF2B5EF4-FFF2-40B4-BE49-F238E27FC236}">
                <a16:creationId xmlns:a16="http://schemas.microsoft.com/office/drawing/2014/main" id="{292761A7-F2B7-4162-A1C9-E6541653C3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3310582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1763453-12A8-4ABB-8A90-714B8965243D}"/>
              </a:ext>
            </a:extLst>
          </p:cNvPr>
          <p:cNvSpPr>
            <a:spLocks noGrp="1"/>
          </p:cNvSpPr>
          <p:nvPr>
            <p:ph type="title"/>
          </p:nvPr>
        </p:nvSpPr>
        <p:spPr/>
        <p:txBody>
          <a:bodyPr/>
          <a:lstStyle/>
          <a:p>
            <a:r>
              <a:rPr lang="nl-NL" dirty="0"/>
              <a:t>Stooktoestellenbesluit: metingen</a:t>
            </a:r>
            <a:br>
              <a:rPr lang="nl-NL" dirty="0"/>
            </a:br>
            <a:br>
              <a:rPr lang="nl-NL" dirty="0"/>
            </a:br>
            <a:endParaRPr lang="nl-BE" dirty="0"/>
          </a:p>
        </p:txBody>
      </p:sp>
      <p:sp>
        <p:nvSpPr>
          <p:cNvPr id="5" name="Tijdelijke aanduiding voor tekst 4">
            <a:extLst>
              <a:ext uri="{FF2B5EF4-FFF2-40B4-BE49-F238E27FC236}">
                <a16:creationId xmlns:a16="http://schemas.microsoft.com/office/drawing/2014/main" id="{AEC46802-6B76-4890-8104-000624430182}"/>
              </a:ext>
            </a:extLst>
          </p:cNvPr>
          <p:cNvSpPr>
            <a:spLocks noGrp="1"/>
          </p:cNvSpPr>
          <p:nvPr>
            <p:ph type="body" sz="quarter" idx="13"/>
          </p:nvPr>
        </p:nvSpPr>
        <p:spPr/>
        <p:txBody>
          <a:bodyPr/>
          <a:lstStyle/>
          <a:p>
            <a:r>
              <a:rPr lang="nl-BE" dirty="0"/>
              <a:t>Technische vereisten meetapparatuur</a:t>
            </a:r>
          </a:p>
          <a:p>
            <a:pPr lvl="1"/>
            <a:r>
              <a:rPr lang="nl-BE" dirty="0"/>
              <a:t>De toestellen gebruikt: </a:t>
            </a:r>
          </a:p>
          <a:p>
            <a:pPr lvl="2"/>
            <a:r>
              <a:rPr lang="nl-BE" dirty="0"/>
              <a:t>voor het meten van de CO-, O</a:t>
            </a:r>
            <a:r>
              <a:rPr lang="nl-BE" baseline="-25000" dirty="0"/>
              <a:t>2</a:t>
            </a:r>
            <a:r>
              <a:rPr lang="nl-BE" dirty="0"/>
              <a:t>- en CO</a:t>
            </a:r>
            <a:r>
              <a:rPr lang="nl-BE" baseline="-25000" dirty="0"/>
              <a:t>2</a:t>
            </a:r>
            <a:r>
              <a:rPr lang="nl-BE" dirty="0"/>
              <a:t>-concentratie in verbrandingsgassen, </a:t>
            </a:r>
          </a:p>
          <a:p>
            <a:pPr lvl="2"/>
            <a:r>
              <a:rPr lang="nl-BE" dirty="0"/>
              <a:t>voor het meten van de temperatuur van de verbrandingsgassen en van de temperatuur van de verbrandingslucht, </a:t>
            </a:r>
          </a:p>
          <a:p>
            <a:pPr lvl="2"/>
            <a:r>
              <a:rPr lang="nl-BE" dirty="0"/>
              <a:t>evenals voor het meten van de onderdruk van de leiding voor de afvoer van verbrandingsgassen </a:t>
            </a:r>
          </a:p>
          <a:p>
            <a:pPr marL="576000" lvl="2" indent="0">
              <a:buNone/>
            </a:pPr>
            <a:r>
              <a:rPr lang="nl-BE" dirty="0"/>
              <a:t>voldoen aan technische eisen van tabel 1 van de norm NBN EN 50379-1 voor wat de meting van deze parameters betreft. </a:t>
            </a:r>
          </a:p>
          <a:p>
            <a:pPr marL="0" indent="0">
              <a:buNone/>
            </a:pPr>
            <a:endParaRPr lang="nl-BE" dirty="0"/>
          </a:p>
        </p:txBody>
      </p:sp>
      <p:sp>
        <p:nvSpPr>
          <p:cNvPr id="2" name="Tijdelijke aanduiding voor dianummer 1">
            <a:extLst>
              <a:ext uri="{FF2B5EF4-FFF2-40B4-BE49-F238E27FC236}">
                <a16:creationId xmlns:a16="http://schemas.microsoft.com/office/drawing/2014/main" id="{392E8C28-F6F5-40BF-BDD5-90A1F91F1F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3449065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045E9-4B5E-4620-8513-B8892152987E}"/>
              </a:ext>
            </a:extLst>
          </p:cNvPr>
          <p:cNvSpPr>
            <a:spLocks noGrp="1"/>
          </p:cNvSpPr>
          <p:nvPr>
            <p:ph type="title"/>
          </p:nvPr>
        </p:nvSpPr>
        <p:spPr/>
        <p:txBody>
          <a:bodyPr/>
          <a:lstStyle/>
          <a:p>
            <a:r>
              <a:rPr lang="nl-NL" dirty="0"/>
              <a:t>Stooktoestellenbesluit: metingen</a:t>
            </a:r>
            <a:br>
              <a:rPr lang="nl-NL" dirty="0"/>
            </a:br>
            <a:br>
              <a:rPr lang="nl-NL" dirty="0"/>
            </a:br>
            <a:endParaRPr lang="nl-BE" dirty="0"/>
          </a:p>
        </p:txBody>
      </p:sp>
      <p:sp>
        <p:nvSpPr>
          <p:cNvPr id="3" name="Tijdelijke aanduiding voor tekst 2">
            <a:extLst>
              <a:ext uri="{FF2B5EF4-FFF2-40B4-BE49-F238E27FC236}">
                <a16:creationId xmlns:a16="http://schemas.microsoft.com/office/drawing/2014/main" id="{42DC2414-876D-49B3-804A-262689636C03}"/>
              </a:ext>
            </a:extLst>
          </p:cNvPr>
          <p:cNvSpPr>
            <a:spLocks noGrp="1"/>
          </p:cNvSpPr>
          <p:nvPr>
            <p:ph type="body" sz="quarter" idx="13"/>
          </p:nvPr>
        </p:nvSpPr>
        <p:spPr/>
        <p:txBody>
          <a:bodyPr/>
          <a:lstStyle/>
          <a:p>
            <a:r>
              <a:rPr lang="nl-BE" dirty="0"/>
              <a:t>Technische vereisten meetapparatuur</a:t>
            </a:r>
          </a:p>
          <a:p>
            <a:pPr lvl="1"/>
            <a:r>
              <a:rPr lang="nl-BE" dirty="0"/>
              <a:t>De toestellen worden zo ontworpen dat ze aan de volgende voorwaarden voldoen:</a:t>
            </a:r>
          </a:p>
          <a:p>
            <a:pPr lvl="2"/>
            <a:r>
              <a:rPr lang="nl-BE" dirty="0"/>
              <a:t>Het is mogelijk om gelijktijdig twee temperatuursensoren aan te sluiten zodat bij verwarmingsketels type C tegelijkertijd de </a:t>
            </a:r>
            <a:r>
              <a:rPr lang="nl-BE" b="1" dirty="0"/>
              <a:t>temperatuur van de verbrandingsgassen </a:t>
            </a:r>
            <a:r>
              <a:rPr lang="nl-BE" dirty="0"/>
              <a:t>en die van de </a:t>
            </a:r>
            <a:r>
              <a:rPr lang="nl-BE" b="1" dirty="0"/>
              <a:t>omgevingslucht</a:t>
            </a:r>
            <a:r>
              <a:rPr lang="nl-BE" dirty="0"/>
              <a:t> (verbrandingslucht) gemeten kan worden;</a:t>
            </a:r>
          </a:p>
          <a:p>
            <a:pPr lvl="2"/>
            <a:r>
              <a:rPr lang="nl-BE" dirty="0"/>
              <a:t>De toestellen: </a:t>
            </a:r>
          </a:p>
          <a:p>
            <a:pPr lvl="3"/>
            <a:r>
              <a:rPr lang="nl-BE" dirty="0"/>
              <a:t>ofwel een afdruk maken waarop de resultaten van de uitgevoerde metingen, de datum en het uur waarop deze uitgevoerd werden, vermeld staan,</a:t>
            </a:r>
          </a:p>
          <a:p>
            <a:pPr lvl="3"/>
            <a:r>
              <a:rPr lang="nl-BE" dirty="0"/>
              <a:t>Ofwel deze resultaten doorsturen zonder dat ze gewijzigd kunnen worden naar een informaticaprogramma dat verslagen en attesten kan genereren. </a:t>
            </a:r>
          </a:p>
          <a:p>
            <a:pPr marL="0" indent="0">
              <a:buNone/>
            </a:pPr>
            <a:endParaRPr lang="nl-BE" dirty="0"/>
          </a:p>
        </p:txBody>
      </p:sp>
      <p:sp>
        <p:nvSpPr>
          <p:cNvPr id="4" name="Tijdelijke aanduiding voor dianummer 3">
            <a:extLst>
              <a:ext uri="{FF2B5EF4-FFF2-40B4-BE49-F238E27FC236}">
                <a16:creationId xmlns:a16="http://schemas.microsoft.com/office/drawing/2014/main" id="{E38B95E1-F262-4108-95BD-87A61CC7BA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3796324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metingen</a:t>
            </a:r>
            <a:br>
              <a:rPr lang="nl-NL" dirty="0"/>
            </a:br>
            <a:br>
              <a:rPr lang="nl-NL" dirty="0"/>
            </a:br>
            <a:endParaRPr lang="nl-BE" dirty="0"/>
          </a:p>
        </p:txBody>
      </p:sp>
      <p:sp>
        <p:nvSpPr>
          <p:cNvPr id="3" name="Tijdelijke aanduiding voor inhoud 2"/>
          <p:cNvSpPr>
            <a:spLocks noGrp="1"/>
          </p:cNvSpPr>
          <p:nvPr>
            <p:ph type="body" sz="quarter" idx="13"/>
          </p:nvPr>
        </p:nvSpPr>
        <p:spPr/>
        <p:txBody>
          <a:bodyPr/>
          <a:lstStyle/>
          <a:p>
            <a:pPr marL="576000" lvl="2" indent="0">
              <a:buNone/>
            </a:pPr>
            <a:endParaRPr lang="nl-BE" sz="1800" dirty="0"/>
          </a:p>
          <a:p>
            <a:r>
              <a:rPr lang="nl-BE" sz="2000" b="1" dirty="0"/>
              <a:t>Uitvoeren van de metingen 		</a:t>
            </a:r>
            <a:r>
              <a:rPr lang="nl-BE" sz="1600" dirty="0"/>
              <a:t>(bijlage I van het stooktoestellenbesluit)</a:t>
            </a:r>
          </a:p>
          <a:p>
            <a:pPr lvl="1"/>
            <a:r>
              <a:rPr lang="nl-BE" sz="2000" dirty="0"/>
              <a:t>Meetapparatuur moet voldoen aan:</a:t>
            </a:r>
          </a:p>
          <a:p>
            <a:pPr lvl="1"/>
            <a:endParaRPr lang="nl-BE" sz="2000" dirty="0"/>
          </a:p>
          <a:p>
            <a:pPr lvl="1"/>
            <a:endParaRPr lang="nl-BE" sz="2000" dirty="0"/>
          </a:p>
          <a:p>
            <a:pPr lvl="1"/>
            <a:endParaRPr lang="nl-BE" sz="2000" dirty="0"/>
          </a:p>
          <a:p>
            <a:pPr lvl="1"/>
            <a:r>
              <a:rPr lang="nl-BE" sz="2000" dirty="0"/>
              <a:t>Minstens alle parameters meten zoals vermeld op modelattest</a:t>
            </a:r>
          </a:p>
          <a:p>
            <a:pPr lvl="2"/>
            <a:r>
              <a:rPr lang="nl-BE" sz="1800" dirty="0"/>
              <a:t>Model keuringsrapport, reinigings- en verbrandingsattest op </a:t>
            </a:r>
            <a:r>
              <a:rPr lang="nl-BE" dirty="0">
                <a:hlinkClick r:id="rId2"/>
              </a:rPr>
              <a:t>www.omgevingvlaanderen.be/erkenningen</a:t>
            </a:r>
            <a:endParaRPr lang="nl-BE" dirty="0"/>
          </a:p>
          <a:p>
            <a:pPr marL="576000" lvl="2" indent="0">
              <a:buNone/>
            </a:pPr>
            <a:endParaRPr lang="nl-BE" sz="1800" dirty="0"/>
          </a:p>
          <a:p>
            <a:pPr lvl="1"/>
            <a:r>
              <a:rPr lang="nl-BE" sz="2000" dirty="0"/>
              <a:t>Aanzuiging van parasitaire lucht tijdens metingen vermijden (</a:t>
            </a:r>
            <a:r>
              <a:rPr lang="nl-BE" sz="2000" dirty="0" err="1"/>
              <a:t>branderkap</a:t>
            </a:r>
            <a:r>
              <a:rPr lang="nl-BE" sz="2000" dirty="0"/>
              <a:t> plaatsen!)</a:t>
            </a:r>
          </a:p>
          <a:p>
            <a:pPr lvl="1"/>
            <a:endParaRPr lang="nl-BE" sz="1800" dirty="0"/>
          </a:p>
          <a:p>
            <a:pPr lvl="1"/>
            <a:endParaRPr lang="nl-BE" sz="1800" dirty="0"/>
          </a:p>
        </p:txBody>
      </p:sp>
      <p:graphicFrame>
        <p:nvGraphicFramePr>
          <p:cNvPr id="4" name="Tabel 3"/>
          <p:cNvGraphicFramePr>
            <a:graphicFrameLocks noGrp="1"/>
          </p:cNvGraphicFramePr>
          <p:nvPr/>
        </p:nvGraphicFramePr>
        <p:xfrm>
          <a:off x="404528" y="1338758"/>
          <a:ext cx="8534400" cy="2151796"/>
        </p:xfrm>
        <a:graphic>
          <a:graphicData uri="http://schemas.openxmlformats.org/drawingml/2006/table">
            <a:tbl>
              <a:tblPr firstRow="1" bandRow="1">
                <a:tableStyleId>{5C22544A-7EE6-4342-B048-85BDC9FD1C3A}</a:tableStyleId>
              </a:tblPr>
              <a:tblGrid>
                <a:gridCol w="2298700">
                  <a:extLst>
                    <a:ext uri="{9D8B030D-6E8A-4147-A177-3AD203B41FA5}">
                      <a16:colId xmlns:a16="http://schemas.microsoft.com/office/drawing/2014/main" val="20000"/>
                    </a:ext>
                  </a:extLst>
                </a:gridCol>
                <a:gridCol w="3746500">
                  <a:extLst>
                    <a:ext uri="{9D8B030D-6E8A-4147-A177-3AD203B41FA5}">
                      <a16:colId xmlns:a16="http://schemas.microsoft.com/office/drawing/2014/main" val="20001"/>
                    </a:ext>
                  </a:extLst>
                </a:gridCol>
                <a:gridCol w="1079500">
                  <a:extLst>
                    <a:ext uri="{9D8B030D-6E8A-4147-A177-3AD203B41FA5}">
                      <a16:colId xmlns:a16="http://schemas.microsoft.com/office/drawing/2014/main" val="20002"/>
                    </a:ext>
                  </a:extLst>
                </a:gridCol>
                <a:gridCol w="1409700">
                  <a:extLst>
                    <a:ext uri="{9D8B030D-6E8A-4147-A177-3AD203B41FA5}">
                      <a16:colId xmlns:a16="http://schemas.microsoft.com/office/drawing/2014/main" val="20003"/>
                    </a:ext>
                  </a:extLst>
                </a:gridCol>
              </a:tblGrid>
              <a:tr h="207882">
                <a:tc>
                  <a:txBody>
                    <a:bodyPr/>
                    <a:lstStyle/>
                    <a:p>
                      <a:pPr algn="ctr"/>
                      <a:r>
                        <a:rPr lang="nl-BE" sz="1400" dirty="0">
                          <a:effectLst/>
                        </a:rPr>
                        <a:t>Parameter</a:t>
                      </a:r>
                      <a:endParaRPr lang="nl-BE" sz="1400" b="1" dirty="0">
                        <a:effectLst/>
                      </a:endParaRPr>
                    </a:p>
                  </a:txBody>
                  <a:tcPr marL="0" marR="0" marT="0" marB="0" anchor="ctr"/>
                </a:tc>
                <a:tc>
                  <a:txBody>
                    <a:bodyPr/>
                    <a:lstStyle/>
                    <a:p>
                      <a:pPr algn="ctr"/>
                      <a:r>
                        <a:rPr lang="nl-BE" sz="1400" dirty="0">
                          <a:effectLst/>
                        </a:rPr>
                        <a:t>Toestel</a:t>
                      </a:r>
                      <a:endParaRPr lang="nl-BE" sz="1400" b="1" dirty="0">
                        <a:effectLst/>
                      </a:endParaRPr>
                    </a:p>
                  </a:txBody>
                  <a:tcPr marL="0" marR="0" marT="0" marB="0" anchor="ctr"/>
                </a:tc>
                <a:tc>
                  <a:txBody>
                    <a:bodyPr/>
                    <a:lstStyle/>
                    <a:p>
                      <a:pPr algn="ctr"/>
                      <a:r>
                        <a:rPr lang="nl-BE" sz="1400" dirty="0">
                          <a:effectLst/>
                        </a:rPr>
                        <a:t>Resolutie</a:t>
                      </a:r>
                      <a:endParaRPr lang="nl-BE" sz="1400" b="1" dirty="0">
                        <a:effectLst/>
                      </a:endParaRPr>
                    </a:p>
                  </a:txBody>
                  <a:tcPr marL="0" marR="0" marT="0" marB="0" anchor="ctr"/>
                </a:tc>
                <a:tc>
                  <a:txBody>
                    <a:bodyPr/>
                    <a:lstStyle/>
                    <a:p>
                      <a:pPr algn="ctr"/>
                      <a:r>
                        <a:rPr lang="nl-BE" sz="1400" dirty="0">
                          <a:effectLst/>
                        </a:rPr>
                        <a:t>Absolute fout</a:t>
                      </a:r>
                      <a:endParaRPr lang="nl-BE" sz="1400" b="1" dirty="0">
                        <a:effectLst/>
                      </a:endParaRPr>
                    </a:p>
                  </a:txBody>
                  <a:tcPr marL="0" marR="0" marT="0" marB="0" anchor="ctr"/>
                </a:tc>
                <a:extLst>
                  <a:ext uri="{0D108BD9-81ED-4DB2-BD59-A6C34878D82A}">
                    <a16:rowId xmlns:a16="http://schemas.microsoft.com/office/drawing/2014/main" val="10000"/>
                  </a:ext>
                </a:extLst>
              </a:tr>
              <a:tr h="329138">
                <a:tc>
                  <a:txBody>
                    <a:bodyPr/>
                    <a:lstStyle/>
                    <a:p>
                      <a:pPr algn="ctr"/>
                      <a:r>
                        <a:rPr lang="nl-BE" sz="1400" dirty="0">
                          <a:effectLst/>
                        </a:rPr>
                        <a:t>rookindex</a:t>
                      </a:r>
                    </a:p>
                  </a:txBody>
                  <a:tcPr marL="0" marR="0" marT="0" marB="0" anchor="ctr"/>
                </a:tc>
                <a:tc>
                  <a:txBody>
                    <a:bodyPr/>
                    <a:lstStyle/>
                    <a:p>
                      <a:pPr algn="ctr"/>
                      <a:r>
                        <a:rPr lang="nl-BE" sz="1400" dirty="0"/>
                        <a:t>lekdichte </a:t>
                      </a:r>
                      <a:r>
                        <a:rPr lang="nl-BE" sz="1400" dirty="0" err="1"/>
                        <a:t>rookindexpomp</a:t>
                      </a:r>
                      <a:r>
                        <a:rPr lang="nl-BE" sz="1400" dirty="0"/>
                        <a:t>, filterpapier, referentieschaal</a:t>
                      </a:r>
                    </a:p>
                  </a:txBody>
                  <a:tcPr marL="0" marR="0" marT="0" marB="0" anchor="ctr"/>
                </a:tc>
                <a:tc>
                  <a:txBody>
                    <a:bodyPr/>
                    <a:lstStyle/>
                    <a:p>
                      <a:pPr algn="ctr"/>
                      <a:r>
                        <a:rPr lang="nl-BE" sz="1400" dirty="0"/>
                        <a:t> </a:t>
                      </a:r>
                    </a:p>
                  </a:txBody>
                  <a:tcPr marL="0" marR="0" marT="0" marB="0" anchor="ctr"/>
                </a:tc>
                <a:tc>
                  <a:txBody>
                    <a:bodyPr/>
                    <a:lstStyle/>
                    <a:p>
                      <a:pPr algn="ctr"/>
                      <a:r>
                        <a:rPr lang="nl-BE" sz="1400"/>
                        <a:t>1</a:t>
                      </a:r>
                    </a:p>
                  </a:txBody>
                  <a:tcPr marL="0" marR="0" marT="0" marB="0" anchor="ctr"/>
                </a:tc>
                <a:extLst>
                  <a:ext uri="{0D108BD9-81ED-4DB2-BD59-A6C34878D82A}">
                    <a16:rowId xmlns:a16="http://schemas.microsoft.com/office/drawing/2014/main" val="10001"/>
                  </a:ext>
                </a:extLst>
              </a:tr>
              <a:tr h="329138">
                <a:tc>
                  <a:txBody>
                    <a:bodyPr/>
                    <a:lstStyle/>
                    <a:p>
                      <a:pPr algn="ctr"/>
                      <a:r>
                        <a:rPr lang="nl-BE" sz="1400" dirty="0"/>
                        <a:t>zuurstof (O</a:t>
                      </a:r>
                      <a:r>
                        <a:rPr lang="nl-BE" sz="1400" baseline="-25000" dirty="0"/>
                        <a:t>2</a:t>
                      </a:r>
                      <a:r>
                        <a:rPr lang="nl-BE" sz="1400" dirty="0"/>
                        <a:t>)</a:t>
                      </a:r>
                    </a:p>
                  </a:txBody>
                  <a:tcPr marL="0" marR="0" marT="0" marB="0" anchor="ctr"/>
                </a:tc>
                <a:tc>
                  <a:txBody>
                    <a:bodyPr/>
                    <a:lstStyle/>
                    <a:p>
                      <a:pPr algn="ctr"/>
                      <a:r>
                        <a:rPr lang="nl-BE" sz="1400" dirty="0"/>
                        <a:t>zuurstofanalysator</a:t>
                      </a:r>
                    </a:p>
                  </a:txBody>
                  <a:tcPr marL="0" marR="0" marT="0" marB="0" anchor="ctr"/>
                </a:tc>
                <a:tc>
                  <a:txBody>
                    <a:bodyPr/>
                    <a:lstStyle/>
                    <a:p>
                      <a:pPr algn="ctr"/>
                      <a:r>
                        <a:rPr lang="nl-BE" sz="1400" dirty="0"/>
                        <a:t>0,1 %</a:t>
                      </a:r>
                    </a:p>
                  </a:txBody>
                  <a:tcPr marL="0" marR="0" marT="0" marB="0" anchor="ctr"/>
                </a:tc>
                <a:tc>
                  <a:txBody>
                    <a:bodyPr/>
                    <a:lstStyle/>
                    <a:p>
                      <a:pPr algn="ctr"/>
                      <a:r>
                        <a:rPr lang="nl-BE" sz="1400"/>
                        <a:t>± 0,3 %</a:t>
                      </a:r>
                    </a:p>
                  </a:txBody>
                  <a:tcPr marL="0" marR="0" marT="0" marB="0" anchor="ctr"/>
                </a:tc>
                <a:extLst>
                  <a:ext uri="{0D108BD9-81ED-4DB2-BD59-A6C34878D82A}">
                    <a16:rowId xmlns:a16="http://schemas.microsoft.com/office/drawing/2014/main" val="10002"/>
                  </a:ext>
                </a:extLst>
              </a:tr>
              <a:tr h="329138">
                <a:tc>
                  <a:txBody>
                    <a:bodyPr/>
                    <a:lstStyle/>
                    <a:p>
                      <a:pPr algn="ctr"/>
                      <a:r>
                        <a:rPr lang="nl-BE" sz="1400" dirty="0"/>
                        <a:t>koolstofdioxide (CO</a:t>
                      </a:r>
                      <a:r>
                        <a:rPr lang="nl-BE" sz="1400" baseline="-25000" dirty="0"/>
                        <a:t>2</a:t>
                      </a:r>
                      <a:r>
                        <a:rPr lang="nl-BE" sz="1400" dirty="0"/>
                        <a:t>)</a:t>
                      </a:r>
                    </a:p>
                  </a:txBody>
                  <a:tcPr marL="0" marR="0" marT="0" marB="0" anchor="ctr"/>
                </a:tc>
                <a:tc>
                  <a:txBody>
                    <a:bodyPr/>
                    <a:lstStyle/>
                    <a:p>
                      <a:pPr algn="ctr"/>
                      <a:r>
                        <a:rPr lang="nl-BE" sz="1400" dirty="0"/>
                        <a:t>koolstofdioxide analysator</a:t>
                      </a:r>
                    </a:p>
                  </a:txBody>
                  <a:tcPr marL="0" marR="0" marT="0" marB="0" anchor="ctr"/>
                </a:tc>
                <a:tc>
                  <a:txBody>
                    <a:bodyPr/>
                    <a:lstStyle/>
                    <a:p>
                      <a:pPr algn="ctr"/>
                      <a:r>
                        <a:rPr lang="nl-BE" sz="1400" dirty="0"/>
                        <a:t>0,1 %</a:t>
                      </a:r>
                    </a:p>
                  </a:txBody>
                  <a:tcPr marL="0" marR="0" marT="0" marB="0" anchor="ctr"/>
                </a:tc>
                <a:tc>
                  <a:txBody>
                    <a:bodyPr/>
                    <a:lstStyle/>
                    <a:p>
                      <a:pPr algn="ctr"/>
                      <a:r>
                        <a:rPr lang="nl-BE" sz="1400" dirty="0"/>
                        <a:t>± 0,3 %</a:t>
                      </a:r>
                    </a:p>
                  </a:txBody>
                  <a:tcPr marL="0" marR="0" marT="0" marB="0" anchor="ctr"/>
                </a:tc>
                <a:extLst>
                  <a:ext uri="{0D108BD9-81ED-4DB2-BD59-A6C34878D82A}">
                    <a16:rowId xmlns:a16="http://schemas.microsoft.com/office/drawing/2014/main" val="10003"/>
                  </a:ext>
                </a:extLst>
              </a:tr>
              <a:tr h="207882">
                <a:tc>
                  <a:txBody>
                    <a:bodyPr/>
                    <a:lstStyle/>
                    <a:p>
                      <a:pPr algn="ctr"/>
                      <a:r>
                        <a:rPr lang="nl-BE" sz="1400" dirty="0"/>
                        <a:t>koolstofmonoxide (CO)</a:t>
                      </a:r>
                    </a:p>
                  </a:txBody>
                  <a:tcPr marL="0" marR="0" marT="0" marB="0" anchor="ctr"/>
                </a:tc>
                <a:tc>
                  <a:txBody>
                    <a:bodyPr/>
                    <a:lstStyle/>
                    <a:p>
                      <a:pPr algn="ctr"/>
                      <a:r>
                        <a:rPr lang="nl-BE" sz="1400" dirty="0"/>
                        <a:t>koolstofmonoxide-analysator</a:t>
                      </a:r>
                    </a:p>
                  </a:txBody>
                  <a:tcPr marL="0" marR="0" marT="0" marB="0" anchor="ctr"/>
                </a:tc>
                <a:tc>
                  <a:txBody>
                    <a:bodyPr/>
                    <a:lstStyle/>
                    <a:p>
                      <a:pPr algn="ctr"/>
                      <a:r>
                        <a:rPr lang="nl-BE" sz="1400"/>
                        <a:t>1 ppm</a:t>
                      </a:r>
                    </a:p>
                  </a:txBody>
                  <a:tcPr marL="0" marR="0" marT="0" marB="0" anchor="ctr"/>
                </a:tc>
                <a:tc>
                  <a:txBody>
                    <a:bodyPr/>
                    <a:lstStyle/>
                    <a:p>
                      <a:pPr algn="ctr"/>
                      <a:r>
                        <a:rPr lang="nl-BE" sz="1400" dirty="0"/>
                        <a:t>± 20 </a:t>
                      </a:r>
                      <a:r>
                        <a:rPr lang="nl-BE" sz="1400" dirty="0" err="1"/>
                        <a:t>ppm</a:t>
                      </a:r>
                      <a:endParaRPr lang="nl-BE" sz="1400" dirty="0"/>
                    </a:p>
                  </a:txBody>
                  <a:tcPr marL="0" marR="0" marT="0" marB="0" anchor="ctr"/>
                </a:tc>
                <a:extLst>
                  <a:ext uri="{0D108BD9-81ED-4DB2-BD59-A6C34878D82A}">
                    <a16:rowId xmlns:a16="http://schemas.microsoft.com/office/drawing/2014/main" val="10004"/>
                  </a:ext>
                </a:extLst>
              </a:tr>
              <a:tr h="329138">
                <a:tc>
                  <a:txBody>
                    <a:bodyPr/>
                    <a:lstStyle/>
                    <a:p>
                      <a:pPr algn="ctr"/>
                      <a:r>
                        <a:rPr lang="nl-BE" sz="1400" dirty="0"/>
                        <a:t>rookgastemperatuur</a:t>
                      </a:r>
                    </a:p>
                    <a:p>
                      <a:pPr algn="ctr"/>
                      <a:r>
                        <a:rPr lang="nl-BE" sz="1400" dirty="0"/>
                        <a:t>omgevingstemperatuur</a:t>
                      </a:r>
                    </a:p>
                  </a:txBody>
                  <a:tcPr marL="0" marR="0" marT="0" marB="0" anchor="ctr"/>
                </a:tc>
                <a:tc>
                  <a:txBody>
                    <a:bodyPr/>
                    <a:lstStyle/>
                    <a:p>
                      <a:pPr algn="ctr"/>
                      <a:r>
                        <a:rPr lang="nl-BE" sz="1400" dirty="0"/>
                        <a:t>thermometer</a:t>
                      </a:r>
                    </a:p>
                  </a:txBody>
                  <a:tcPr marL="0" marR="0" marT="0" marB="0" anchor="ctr"/>
                </a:tc>
                <a:tc>
                  <a:txBody>
                    <a:bodyPr/>
                    <a:lstStyle/>
                    <a:p>
                      <a:pPr algn="ctr"/>
                      <a:r>
                        <a:rPr lang="nl-BE" sz="1400" dirty="0"/>
                        <a:t>1 °C</a:t>
                      </a:r>
                    </a:p>
                  </a:txBody>
                  <a:tcPr marL="0" marR="0" marT="0" marB="0" anchor="ctr"/>
                </a:tc>
                <a:tc>
                  <a:txBody>
                    <a:bodyPr/>
                    <a:lstStyle/>
                    <a:p>
                      <a:pPr algn="ctr"/>
                      <a:r>
                        <a:rPr lang="nl-BE" sz="1400" dirty="0"/>
                        <a:t>± 3 °C</a:t>
                      </a:r>
                    </a:p>
                  </a:txBody>
                  <a:tcPr marL="0" marR="0" marT="0" marB="0" anchor="ctr"/>
                </a:tc>
                <a:extLst>
                  <a:ext uri="{0D108BD9-81ED-4DB2-BD59-A6C34878D82A}">
                    <a16:rowId xmlns:a16="http://schemas.microsoft.com/office/drawing/2014/main" val="10005"/>
                  </a:ext>
                </a:extLst>
              </a:tr>
              <a:tr h="207882">
                <a:tc>
                  <a:txBody>
                    <a:bodyPr/>
                    <a:lstStyle/>
                    <a:p>
                      <a:pPr algn="ctr"/>
                      <a:r>
                        <a:rPr lang="nl-BE" sz="1400" dirty="0"/>
                        <a:t>onderdruk/trek</a:t>
                      </a:r>
                    </a:p>
                  </a:txBody>
                  <a:tcPr marL="0" marR="0" marT="0" marB="0" anchor="ctr"/>
                </a:tc>
                <a:tc>
                  <a:txBody>
                    <a:bodyPr/>
                    <a:lstStyle/>
                    <a:p>
                      <a:pPr algn="ctr"/>
                      <a:r>
                        <a:rPr lang="nl-BE" sz="1400" dirty="0"/>
                        <a:t>onderdrukmeter</a:t>
                      </a:r>
                    </a:p>
                  </a:txBody>
                  <a:tcPr marL="0" marR="0" marT="0" marB="0" anchor="ctr"/>
                </a:tc>
                <a:tc>
                  <a:txBody>
                    <a:bodyPr/>
                    <a:lstStyle/>
                    <a:p>
                      <a:pPr algn="ctr"/>
                      <a:r>
                        <a:rPr lang="nl-BE" sz="1400"/>
                        <a:t>1 Pa</a:t>
                      </a:r>
                    </a:p>
                  </a:txBody>
                  <a:tcPr marL="0" marR="0" marT="0" marB="0" anchor="ctr"/>
                </a:tc>
                <a:tc>
                  <a:txBody>
                    <a:bodyPr/>
                    <a:lstStyle/>
                    <a:p>
                      <a:pPr algn="ctr"/>
                      <a:r>
                        <a:rPr lang="nl-BE" sz="1400" dirty="0"/>
                        <a:t>± 2 Pa</a:t>
                      </a:r>
                    </a:p>
                  </a:txBody>
                  <a:tcPr marL="0" marR="0" marT="0" marB="0" anchor="ctr"/>
                </a:tc>
                <a:extLst>
                  <a:ext uri="{0D108BD9-81ED-4DB2-BD59-A6C34878D82A}">
                    <a16:rowId xmlns:a16="http://schemas.microsoft.com/office/drawing/2014/main" val="10006"/>
                  </a:ext>
                </a:extLst>
              </a:tr>
            </a:tbl>
          </a:graphicData>
        </a:graphic>
      </p:graphicFrame>
      <p:sp>
        <p:nvSpPr>
          <p:cNvPr id="5" name="Tijdelijke aanduiding voor dianummer 4">
            <a:extLst>
              <a:ext uri="{FF2B5EF4-FFF2-40B4-BE49-F238E27FC236}">
                <a16:creationId xmlns:a16="http://schemas.microsoft.com/office/drawing/2014/main" id="{6B34F2DC-58A6-4F7D-A180-2697D019F1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454573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metingen</a:t>
            </a:r>
            <a:endParaRPr lang="nl-BE" dirty="0"/>
          </a:p>
        </p:txBody>
      </p:sp>
      <p:sp>
        <p:nvSpPr>
          <p:cNvPr id="3" name="Tijdelijke aanduiding voor inhoud 2"/>
          <p:cNvSpPr>
            <a:spLocks noGrp="1"/>
          </p:cNvSpPr>
          <p:nvPr>
            <p:ph type="body" sz="quarter" idx="13"/>
          </p:nvPr>
        </p:nvSpPr>
        <p:spPr>
          <a:xfrm>
            <a:off x="574158" y="1222856"/>
            <a:ext cx="8077717" cy="4098925"/>
          </a:xfrm>
        </p:spPr>
        <p:txBody>
          <a:bodyPr/>
          <a:lstStyle/>
          <a:p>
            <a:pPr lvl="1"/>
            <a:r>
              <a:rPr lang="nl-BE" sz="1400" dirty="0"/>
              <a:t>Minstens </a:t>
            </a:r>
            <a:r>
              <a:rPr lang="nl-BE" sz="1400" b="1" dirty="0"/>
              <a:t>twee meetreeksen </a:t>
            </a:r>
            <a:r>
              <a:rPr lang="nl-BE" sz="1400" dirty="0"/>
              <a:t>uitvoeren:</a:t>
            </a:r>
          </a:p>
          <a:p>
            <a:pPr marL="576000" lvl="2" indent="0">
              <a:buNone/>
            </a:pPr>
            <a:r>
              <a:rPr lang="nl-BE" sz="1200" dirty="0"/>
              <a:t>In </a:t>
            </a:r>
            <a:r>
              <a:rPr lang="nl-BE" sz="1200" b="1" dirty="0"/>
              <a:t>bedrijfsomstandigheden: </a:t>
            </a:r>
            <a:r>
              <a:rPr lang="nl-BE" sz="1200" dirty="0"/>
              <a:t>normale werking van de ketel</a:t>
            </a:r>
            <a:endParaRPr lang="nl-BE" sz="1200" b="1" dirty="0"/>
          </a:p>
          <a:p>
            <a:pPr lvl="3"/>
            <a:r>
              <a:rPr lang="nl-BE" sz="1200" dirty="0" err="1"/>
              <a:t>Branderkap</a:t>
            </a:r>
            <a:r>
              <a:rPr lang="nl-BE" sz="1200" dirty="0"/>
              <a:t> plaatsen</a:t>
            </a:r>
          </a:p>
          <a:p>
            <a:pPr lvl="3"/>
            <a:r>
              <a:rPr lang="nl-BE" sz="1200" dirty="0"/>
              <a:t>Stooklokaal sluiten (geen extra ramen of deuren openen)</a:t>
            </a:r>
          </a:p>
          <a:p>
            <a:pPr lvl="3"/>
            <a:r>
              <a:rPr lang="nl-BE" sz="1200" dirty="0"/>
              <a:t>Bedrijfstemperatuur</a:t>
            </a:r>
          </a:p>
          <a:p>
            <a:pPr lvl="2"/>
            <a:r>
              <a:rPr lang="nl-BE" sz="1200" b="1" dirty="0">
                <a:highlight>
                  <a:srgbClr val="FFFF00"/>
                </a:highlight>
              </a:rPr>
              <a:t>Initiële meetreeks</a:t>
            </a:r>
          </a:p>
          <a:p>
            <a:pPr lvl="3"/>
            <a:r>
              <a:rPr lang="nl-BE" sz="1200" dirty="0"/>
              <a:t>Vóór aanvang van het onderhoud</a:t>
            </a:r>
          </a:p>
          <a:p>
            <a:pPr lvl="3"/>
            <a:r>
              <a:rPr lang="nl-BE" sz="1200" dirty="0"/>
              <a:t>Indien onmogelijk (bv. ketel defect of te vervuild): duidelijk </a:t>
            </a:r>
            <a:r>
              <a:rPr lang="nl-BE" sz="1200" b="1" dirty="0"/>
              <a:t>vermelden op het attest</a:t>
            </a:r>
            <a:r>
              <a:rPr lang="nl-BE" sz="1200" dirty="0"/>
              <a:t>!</a:t>
            </a:r>
          </a:p>
          <a:p>
            <a:pPr lvl="2"/>
            <a:r>
              <a:rPr lang="nl-BE" sz="1200" b="1" dirty="0">
                <a:highlight>
                  <a:srgbClr val="FFFF00"/>
                </a:highlight>
              </a:rPr>
              <a:t>Eindmeetreeks</a:t>
            </a:r>
          </a:p>
          <a:p>
            <a:pPr lvl="3"/>
            <a:r>
              <a:rPr lang="nl-BE" sz="1200" dirty="0"/>
              <a:t>Ketels met een nominaal vermogen lager dan 1 MW en “alles of niets”-branders : één meetreeks</a:t>
            </a:r>
          </a:p>
          <a:p>
            <a:pPr lvl="3"/>
            <a:r>
              <a:rPr lang="nl-BE" sz="1200" dirty="0"/>
              <a:t>“alles of weinig”-branders (vanaf 1 MW): meetreeks bij:</a:t>
            </a:r>
          </a:p>
          <a:p>
            <a:pPr lvl="4"/>
            <a:r>
              <a:rPr lang="nl-BE" sz="1200" dirty="0"/>
              <a:t>minimaal vermogen</a:t>
            </a:r>
          </a:p>
          <a:p>
            <a:pPr lvl="4"/>
            <a:r>
              <a:rPr lang="nl-BE" sz="1200" dirty="0"/>
              <a:t>maximaal vermogen</a:t>
            </a:r>
          </a:p>
          <a:p>
            <a:pPr lvl="3"/>
            <a:r>
              <a:rPr lang="nl-BE" sz="1200" dirty="0"/>
              <a:t>branders met regelbaar gebruiksvermogen (vanaf 1 MW): meetreeks bij:</a:t>
            </a:r>
          </a:p>
          <a:p>
            <a:pPr lvl="4"/>
            <a:r>
              <a:rPr lang="nl-BE" sz="1200" dirty="0"/>
              <a:t>minimaal vermogen</a:t>
            </a:r>
          </a:p>
          <a:p>
            <a:pPr lvl="4"/>
            <a:r>
              <a:rPr lang="nl-BE" sz="1200" dirty="0"/>
              <a:t>25% van het maximaal vermogen</a:t>
            </a:r>
          </a:p>
          <a:p>
            <a:pPr lvl="4"/>
            <a:r>
              <a:rPr lang="nl-BE" sz="1200" dirty="0"/>
              <a:t>50% van het maximaal vermogen</a:t>
            </a:r>
          </a:p>
          <a:p>
            <a:pPr lvl="4"/>
            <a:r>
              <a:rPr lang="nl-BE" sz="1200" dirty="0"/>
              <a:t>75% van het maximaal vermogen</a:t>
            </a:r>
          </a:p>
          <a:p>
            <a:pPr lvl="4"/>
            <a:r>
              <a:rPr lang="nl-BE" sz="1200" dirty="0"/>
              <a:t>maximaal vermogen</a:t>
            </a:r>
          </a:p>
          <a:p>
            <a:pPr marL="864000" lvl="3" indent="0">
              <a:buNone/>
            </a:pPr>
            <a:r>
              <a:rPr lang="nl-BE" sz="1200" b="1" dirty="0">
                <a:sym typeface="Wingdings" panose="05000000000000000000" pitchFamily="2" charset="2"/>
              </a:rPr>
              <a:t>De meeste huishoudelijke toestellen: één verbrandingsattest (want kleiner dan 1 MW) </a:t>
            </a:r>
            <a:br>
              <a:rPr lang="nl-BE" sz="1200" b="1" dirty="0">
                <a:sym typeface="Wingdings" panose="05000000000000000000" pitchFamily="2" charset="2"/>
              </a:rPr>
            </a:br>
            <a:r>
              <a:rPr lang="nl-BE" sz="1200" b="1" dirty="0">
                <a:sym typeface="Wingdings" panose="05000000000000000000" pitchFamily="2" charset="2"/>
              </a:rPr>
              <a:t>+ reinigingsattest of keuringsrapport</a:t>
            </a:r>
            <a:endParaRPr lang="nl-BE" sz="1200" b="1" dirty="0"/>
          </a:p>
          <a:p>
            <a:pPr lvl="2"/>
            <a:r>
              <a:rPr lang="nl-BE" sz="1200" dirty="0"/>
              <a:t>De technicus voert zoveel meetreeksen uit dat hij nodig acht om de ketel en brander af te stellen</a:t>
            </a:r>
          </a:p>
          <a:p>
            <a:pPr lvl="2"/>
            <a:r>
              <a:rPr lang="nl-BE" sz="1200" dirty="0"/>
              <a:t>Na metingen: </a:t>
            </a:r>
            <a:r>
              <a:rPr lang="nl-BE" sz="1200" b="1" dirty="0"/>
              <a:t>meetopeningen afsluiten</a:t>
            </a:r>
          </a:p>
          <a:p>
            <a:pPr marL="288000" lvl="1" indent="0">
              <a:buNone/>
            </a:pPr>
            <a:endParaRPr lang="nl-BE" sz="1400" dirty="0"/>
          </a:p>
        </p:txBody>
      </p:sp>
      <p:sp>
        <p:nvSpPr>
          <p:cNvPr id="4" name="Tekstvak 3">
            <a:extLst>
              <a:ext uri="{FF2B5EF4-FFF2-40B4-BE49-F238E27FC236}">
                <a16:creationId xmlns:a16="http://schemas.microsoft.com/office/drawing/2014/main" id="{002C4481-6EE5-4A2B-8501-753DCEDA114A}"/>
              </a:ext>
            </a:extLst>
          </p:cNvPr>
          <p:cNvSpPr txBox="1"/>
          <p:nvPr/>
        </p:nvSpPr>
        <p:spPr>
          <a:xfrm>
            <a:off x="2794481" y="5969783"/>
            <a:ext cx="5244741" cy="1263423"/>
          </a:xfrm>
          <a:prstGeom prst="rect">
            <a:avLst/>
          </a:prstGeom>
          <a:noFill/>
        </p:spPr>
        <p:txBody>
          <a:bodyPr wrap="square" rtlCol="0">
            <a:spAutoFit/>
          </a:bodyPr>
          <a:lstStyle/>
          <a:p>
            <a:pPr marL="288000" marR="0" lvl="1" indent="0" algn="l" defTabSz="914400" rtl="0" eaLnBrk="1" fontAlgn="auto" latinLnBrk="0" hangingPunct="1">
              <a:lnSpc>
                <a:spcPct val="90000"/>
              </a:lnSpc>
              <a:spcBef>
                <a:spcPts val="300"/>
              </a:spcBef>
              <a:spcAft>
                <a:spcPts val="0"/>
              </a:spcAft>
              <a:buClrTx/>
              <a:buSzPct val="75000"/>
              <a:buFontTx/>
              <a:buNone/>
              <a:tabLst/>
              <a:defRPr/>
            </a:pPr>
            <a:r>
              <a:rPr kumimoji="0" lang="nl-BE" sz="1100" b="0" i="0" u="none" strike="noStrike" kern="1200" cap="none" spc="0" normalizeH="0" baseline="0" noProof="0" dirty="0">
                <a:ln>
                  <a:noFill/>
                </a:ln>
                <a:solidFill>
                  <a:srgbClr val="D96422"/>
                </a:solidFill>
                <a:effectLst/>
                <a:uLnTx/>
                <a:uFillTx/>
                <a:latin typeface="FlandersArtSans-Regular" panose="00000500000000000000" pitchFamily="2" charset="0"/>
                <a:ea typeface="+mn-ea"/>
                <a:cs typeface="+mn-cs"/>
              </a:rPr>
              <a:t>Steeds</a:t>
            </a:r>
            <a:r>
              <a:rPr kumimoji="0" lang="nl-BE" sz="1100" b="1" i="0" u="none" strike="noStrike" kern="1200" cap="none" spc="0" normalizeH="0" baseline="0" noProof="0" dirty="0">
                <a:ln>
                  <a:noFill/>
                </a:ln>
                <a:solidFill>
                  <a:srgbClr val="D96422"/>
                </a:solidFill>
                <a:effectLst/>
                <a:uLnTx/>
                <a:uFillTx/>
                <a:latin typeface="FlandersArtSans-Regular" panose="00000500000000000000" pitchFamily="2" charset="0"/>
                <a:ea typeface="+mn-ea"/>
                <a:cs typeface="+mn-cs"/>
              </a:rPr>
              <a:t> print van initiële meting en eindmeting </a:t>
            </a:r>
            <a:r>
              <a:rPr kumimoji="0" lang="nl-BE" sz="1100" b="0" i="0" u="none" strike="noStrike" kern="1200" cap="none" spc="0" normalizeH="0" baseline="0" noProof="0" dirty="0">
                <a:ln>
                  <a:noFill/>
                </a:ln>
                <a:solidFill>
                  <a:srgbClr val="D96422"/>
                </a:solidFill>
                <a:effectLst/>
                <a:uLnTx/>
                <a:uFillTx/>
                <a:latin typeface="FlandersArtSans-Regular" panose="00000500000000000000" pitchFamily="2" charset="0"/>
                <a:ea typeface="+mn-ea"/>
                <a:cs typeface="+mn-cs"/>
              </a:rPr>
              <a:t>van het meetapparaat toevoegen aan het attest</a:t>
            </a:r>
            <a:r>
              <a:rPr kumimoji="0" lang="nl-BE" sz="1100" b="1" i="0" u="none" strike="noStrike" kern="1200" cap="none" spc="0" normalizeH="0" baseline="0" noProof="0" dirty="0">
                <a:ln>
                  <a:noFill/>
                </a:ln>
                <a:solidFill>
                  <a:srgbClr val="D96422"/>
                </a:solidFill>
                <a:effectLst/>
                <a:uLnTx/>
                <a:uFillTx/>
                <a:latin typeface="FlandersArtSans-Regular" panose="00000500000000000000" pitchFamily="2" charset="0"/>
                <a:ea typeface="+mn-ea"/>
                <a:cs typeface="+mn-cs"/>
              </a:rPr>
              <a:t> (tenzij </a:t>
            </a:r>
            <a:r>
              <a:rPr kumimoji="0" lang="nl-BE" sz="1100" b="1" i="0" u="sng" strike="noStrike" kern="1200" cap="none" spc="0" normalizeH="0" baseline="0" noProof="0" dirty="0">
                <a:ln>
                  <a:noFill/>
                </a:ln>
                <a:solidFill>
                  <a:srgbClr val="D96422"/>
                </a:solidFill>
                <a:effectLst/>
                <a:uLnTx/>
                <a:uFillTx/>
                <a:latin typeface="FlandersArtSans-Regular" panose="00000500000000000000" pitchFamily="2" charset="0"/>
                <a:ea typeface="+mn-ea"/>
                <a:cs typeface="+mn-cs"/>
              </a:rPr>
              <a:t>het attest</a:t>
            </a:r>
            <a:r>
              <a:rPr kumimoji="0" lang="nl-BE" sz="1100" b="1" i="0" u="none" strike="noStrike" kern="1200" cap="none" spc="0" normalizeH="0" baseline="0" noProof="0" dirty="0">
                <a:ln>
                  <a:noFill/>
                </a:ln>
                <a:solidFill>
                  <a:srgbClr val="D96422"/>
                </a:solidFill>
                <a:effectLst/>
                <a:uLnTx/>
                <a:uFillTx/>
                <a:latin typeface="FlandersArtSans-Regular" panose="00000500000000000000" pitchFamily="2" charset="0"/>
                <a:ea typeface="+mn-ea"/>
                <a:cs typeface="+mn-cs"/>
              </a:rPr>
              <a:t> rechtstreeks vanaf het meettoestel gegenereerd kan worden)</a:t>
            </a:r>
          </a:p>
          <a:p>
            <a:pPr marL="576000" marR="0" lvl="1" indent="-288000" algn="l" defTabSz="914400" rtl="0" eaLnBrk="1" fontAlgn="auto" latinLnBrk="0" hangingPunct="1">
              <a:lnSpc>
                <a:spcPct val="90000"/>
              </a:lnSpc>
              <a:spcBef>
                <a:spcPts val="300"/>
              </a:spcBef>
              <a:spcAft>
                <a:spcPts val="0"/>
              </a:spcAft>
              <a:buClrTx/>
              <a:buSzPct val="75000"/>
              <a:buFontTx/>
              <a:buBlip>
                <a:blip r:embed="rId2"/>
              </a:buBlip>
              <a:tabLst/>
              <a:defRPr/>
            </a:pPr>
            <a:endParaRPr kumimoji="0" lang="nl-BE" sz="1400" b="0" i="0" u="none" strike="noStrike" kern="1200" cap="none" spc="0" normalizeH="0" baseline="0" noProof="0" dirty="0">
              <a:ln>
                <a:noFill/>
              </a:ln>
              <a:solidFill>
                <a:prstClr val="black">
                  <a:lumMod val="65000"/>
                  <a:lumOff val="35000"/>
                </a:prstClr>
              </a:solidFill>
              <a:effectLst/>
              <a:uLnTx/>
              <a:uFillTx/>
              <a:latin typeface="FlandersArtSans-Regular" panose="00000500000000000000" pitchFamily="2" charset="0"/>
              <a:ea typeface="+mn-ea"/>
              <a:cs typeface="+mn-cs"/>
            </a:endParaRPr>
          </a:p>
          <a:p>
            <a:pPr marL="1152000" marR="0" lvl="4" indent="0" algn="l" defTabSz="914400" rtl="0" eaLnBrk="1" fontAlgn="auto" latinLnBrk="0" hangingPunct="1">
              <a:lnSpc>
                <a:spcPct val="90000"/>
              </a:lnSpc>
              <a:spcBef>
                <a:spcPts val="300"/>
              </a:spcBef>
              <a:spcAft>
                <a:spcPts val="0"/>
              </a:spcAft>
              <a:buClrTx/>
              <a:buSzPct val="90000"/>
              <a:buFontTx/>
              <a:buNone/>
              <a:tabLst/>
              <a:defRPr/>
            </a:pPr>
            <a:endParaRPr kumimoji="0" lang="nl-BE" sz="1200" b="0" i="0" u="none" strike="noStrike" kern="1200" cap="none" spc="0" normalizeH="0" baseline="0" noProof="0" dirty="0">
              <a:ln>
                <a:noFill/>
              </a:ln>
              <a:solidFill>
                <a:prstClr val="black">
                  <a:lumMod val="65000"/>
                  <a:lumOff val="35000"/>
                </a:prstClr>
              </a:solidFill>
              <a:effectLst/>
              <a:uLnTx/>
              <a:uFillTx/>
              <a:latin typeface="FlandersArtSans-Regular"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jdelijke aanduiding voor dianummer 4">
            <a:extLst>
              <a:ext uri="{FF2B5EF4-FFF2-40B4-BE49-F238E27FC236}">
                <a16:creationId xmlns:a16="http://schemas.microsoft.com/office/drawing/2014/main" id="{8E6D8381-2E9D-4FE4-9CA0-5F76489073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2775486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5618" y="305496"/>
            <a:ext cx="7416000" cy="1116000"/>
          </a:xfrm>
        </p:spPr>
        <p:txBody>
          <a:bodyPr/>
          <a:lstStyle/>
          <a:p>
            <a:r>
              <a:rPr lang="nl-NL" sz="2400" dirty="0"/>
              <a:t>Stooktoestellenbesluit: aanbrengen meetopeningen</a:t>
            </a:r>
            <a:endParaRPr lang="nl-BE" sz="2400" dirty="0"/>
          </a:p>
        </p:txBody>
      </p:sp>
      <p:sp>
        <p:nvSpPr>
          <p:cNvPr id="3" name="Tijdelijke aanduiding voor inhoud 2"/>
          <p:cNvSpPr>
            <a:spLocks noGrp="1"/>
          </p:cNvSpPr>
          <p:nvPr>
            <p:ph type="body" sz="quarter" idx="13"/>
          </p:nvPr>
        </p:nvSpPr>
        <p:spPr>
          <a:xfrm>
            <a:off x="1235619" y="875525"/>
            <a:ext cx="7416256" cy="4098925"/>
          </a:xfrm>
        </p:spPr>
        <p:txBody>
          <a:bodyPr/>
          <a:lstStyle/>
          <a:p>
            <a:r>
              <a:rPr lang="nl-BE" sz="1600" dirty="0"/>
              <a:t>Een </a:t>
            </a:r>
            <a:r>
              <a:rPr lang="nl-BE" sz="1600" b="1" dirty="0"/>
              <a:t>nieuw</a:t>
            </a:r>
            <a:r>
              <a:rPr lang="nl-BE" sz="1600" dirty="0"/>
              <a:t> centraal stooktoestel op gas of stookolie </a:t>
            </a:r>
            <a:r>
              <a:rPr lang="nl-BE" sz="1600" b="1" dirty="0"/>
              <a:t>moet steeds voorzien zijn van meetopeningen </a:t>
            </a:r>
            <a:r>
              <a:rPr lang="nl-BE" sz="1600" dirty="0"/>
              <a:t>om de controleproeven te kunnen uitvoeren</a:t>
            </a:r>
          </a:p>
          <a:p>
            <a:endParaRPr lang="nl-BE" sz="1600" dirty="0"/>
          </a:p>
          <a:p>
            <a:r>
              <a:rPr lang="nl-BE" sz="1600" dirty="0"/>
              <a:t>Indien meetopeningen </a:t>
            </a:r>
            <a:r>
              <a:rPr lang="nl-BE" sz="1600" b="1" dirty="0"/>
              <a:t>ontbreken</a:t>
            </a:r>
            <a:r>
              <a:rPr lang="nl-BE" sz="1600" dirty="0"/>
              <a:t> bij een </a:t>
            </a:r>
            <a:r>
              <a:rPr lang="nl-BE" sz="1600" b="1" dirty="0"/>
              <a:t>bestaand stooktoestel</a:t>
            </a:r>
            <a:r>
              <a:rPr lang="nl-BE" sz="1600" dirty="0"/>
              <a:t>:</a:t>
            </a:r>
          </a:p>
          <a:p>
            <a:pPr lvl="1"/>
            <a:r>
              <a:rPr lang="nl-BE" sz="1600" dirty="0"/>
              <a:t>Centraal stooktoestel geplaatst </a:t>
            </a:r>
            <a:r>
              <a:rPr lang="nl-BE" sz="1600" b="1" dirty="0"/>
              <a:t>vóór 1 juni 2007</a:t>
            </a:r>
            <a:r>
              <a:rPr lang="nl-BE" sz="1600" dirty="0"/>
              <a:t>:</a:t>
            </a:r>
          </a:p>
          <a:p>
            <a:pPr lvl="2"/>
            <a:r>
              <a:rPr lang="nl-BE" sz="1400" dirty="0"/>
              <a:t>Gasvormige brandstof:</a:t>
            </a:r>
          </a:p>
          <a:p>
            <a:pPr lvl="3"/>
            <a:r>
              <a:rPr lang="nl-BE" sz="1400" dirty="0"/>
              <a:t>Aangesloten als type B: </a:t>
            </a:r>
            <a:br>
              <a:rPr lang="nl-BE" sz="1400" dirty="0"/>
            </a:br>
            <a:r>
              <a:rPr lang="nl-BE" sz="1400" b="1" dirty="0"/>
              <a:t>indien mogelijk: aanbrengen volgens code van goede praktijk</a:t>
            </a:r>
            <a:br>
              <a:rPr lang="nl-BE" sz="1400" b="1" dirty="0"/>
            </a:br>
            <a:r>
              <a:rPr lang="nl-BE" sz="1400" b="1" dirty="0"/>
              <a:t>indien onmogelijk: </a:t>
            </a:r>
            <a:r>
              <a:rPr lang="nl-BE" sz="1400" dirty="0"/>
              <a:t>afkeuren (en eventueel (laten) aanpassen, bv. stooktoestel verlagen)</a:t>
            </a:r>
          </a:p>
          <a:p>
            <a:pPr lvl="3"/>
            <a:r>
              <a:rPr lang="nl-BE" sz="1400" dirty="0"/>
              <a:t>Aangesloten als type C: </a:t>
            </a:r>
            <a:br>
              <a:rPr lang="nl-BE" sz="1400" dirty="0"/>
            </a:br>
            <a:r>
              <a:rPr lang="nl-BE" sz="1400" b="1" dirty="0"/>
              <a:t>indien mogelijk: aanbrengen </a:t>
            </a:r>
            <a:r>
              <a:rPr lang="nl-BE" sz="1400" dirty="0"/>
              <a:t>(bv. tussenstuk fabrikant); </a:t>
            </a:r>
            <a:br>
              <a:rPr lang="nl-BE" sz="1400" dirty="0"/>
            </a:br>
            <a:r>
              <a:rPr lang="nl-BE" sz="1400" b="1" dirty="0"/>
              <a:t>indien onmogelijk</a:t>
            </a:r>
            <a:r>
              <a:rPr lang="nl-BE" sz="1400" dirty="0"/>
              <a:t>: controleproeven vervallen maar duidelijk motiveren op attest</a:t>
            </a:r>
          </a:p>
          <a:p>
            <a:pPr lvl="3"/>
            <a:endParaRPr lang="nl-BE" sz="1400" dirty="0"/>
          </a:p>
          <a:p>
            <a:pPr lvl="2"/>
            <a:r>
              <a:rPr lang="nl-BE" sz="1400" dirty="0"/>
              <a:t>Vloeibare brandstof</a:t>
            </a:r>
          </a:p>
          <a:p>
            <a:pPr lvl="3"/>
            <a:r>
              <a:rPr lang="nl-BE" sz="1400" b="1" dirty="0"/>
              <a:t>indien mogelijk</a:t>
            </a:r>
            <a:r>
              <a:rPr lang="nl-BE" sz="1400" dirty="0"/>
              <a:t>: aanbrengen code van goede praktijk;</a:t>
            </a:r>
          </a:p>
          <a:p>
            <a:pPr lvl="3"/>
            <a:r>
              <a:rPr lang="nl-BE" sz="1400" b="1" dirty="0"/>
              <a:t>indien onmogelijk</a:t>
            </a:r>
            <a:r>
              <a:rPr lang="nl-BE" sz="1400" dirty="0"/>
              <a:t>: afkeuren (en eventueel (laten) aanpassen)</a:t>
            </a:r>
          </a:p>
          <a:p>
            <a:pPr lvl="3"/>
            <a:endParaRPr lang="nl-BE" sz="1400" dirty="0"/>
          </a:p>
          <a:p>
            <a:pPr lvl="1"/>
            <a:r>
              <a:rPr lang="nl-BE" sz="1600" dirty="0"/>
              <a:t>Centraal stooktoestel geplaatst </a:t>
            </a:r>
            <a:r>
              <a:rPr lang="nl-BE" sz="1600" b="1" dirty="0"/>
              <a:t>vanaf 1 juni 2007</a:t>
            </a:r>
            <a:r>
              <a:rPr lang="nl-BE" sz="1600" dirty="0"/>
              <a:t>:</a:t>
            </a:r>
          </a:p>
          <a:p>
            <a:pPr lvl="2"/>
            <a:r>
              <a:rPr lang="nl-BE" sz="1400" dirty="0"/>
              <a:t>Moet steeds voorzien zijn van meetopeningen</a:t>
            </a:r>
          </a:p>
          <a:p>
            <a:pPr lvl="2"/>
            <a:r>
              <a:rPr lang="nl-BE" sz="1400" dirty="0"/>
              <a:t>Indien onmogelijk alsnog aan te brengen: afkeuren (en eventueel (laten) aanpassen)</a:t>
            </a:r>
          </a:p>
          <a:p>
            <a:pPr marL="576000" lvl="2" indent="0">
              <a:buNone/>
            </a:pPr>
            <a:endParaRPr lang="nl-BE" sz="1400" dirty="0"/>
          </a:p>
          <a:p>
            <a:pPr lvl="1"/>
            <a:r>
              <a:rPr lang="nl-BE" sz="1600" dirty="0"/>
              <a:t>Code van goede praktijk: </a:t>
            </a:r>
            <a:r>
              <a:rPr lang="nl-BE" sz="1600" dirty="0">
                <a:hlinkClick r:id="rId2"/>
              </a:rPr>
              <a:t>www.omgevingvlaanderen.be/erkenningen</a:t>
            </a:r>
            <a:r>
              <a:rPr lang="nl-BE" sz="1600" dirty="0"/>
              <a:t>   </a:t>
            </a:r>
            <a:endParaRPr lang="nl-BE" sz="700" dirty="0"/>
          </a:p>
        </p:txBody>
      </p:sp>
      <p:sp>
        <p:nvSpPr>
          <p:cNvPr id="4" name="Tijdelijke aanduiding voor dianummer 3">
            <a:extLst>
              <a:ext uri="{FF2B5EF4-FFF2-40B4-BE49-F238E27FC236}">
                <a16:creationId xmlns:a16="http://schemas.microsoft.com/office/drawing/2014/main" id="{1E09B0B8-03CE-4AE0-9D10-FCE13880F9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3436339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sz="4400" dirty="0"/>
              <a:t>Stooktoestellenbesluit: </a:t>
            </a:r>
            <a:br>
              <a:rPr lang="nl-BE" sz="4400" dirty="0"/>
            </a:br>
            <a:r>
              <a:rPr lang="nl-BE" sz="4400" dirty="0"/>
              <a:t>goede en veilige staat van werking (vervolg)</a:t>
            </a:r>
          </a:p>
        </p:txBody>
      </p:sp>
      <p:sp>
        <p:nvSpPr>
          <p:cNvPr id="2" name="Tijdelijke aanduiding voor dianummer 1">
            <a:extLst>
              <a:ext uri="{FF2B5EF4-FFF2-40B4-BE49-F238E27FC236}">
                <a16:creationId xmlns:a16="http://schemas.microsoft.com/office/drawing/2014/main" id="{22330F7A-9077-479A-BEEC-A867C9B21C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2179370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5618" y="284231"/>
            <a:ext cx="7416000" cy="1116000"/>
          </a:xfrm>
        </p:spPr>
        <p:txBody>
          <a:bodyPr/>
          <a:lstStyle/>
          <a:p>
            <a:r>
              <a:rPr lang="nl-NL" dirty="0"/>
              <a:t>Stooktoestellenbesluit: </a:t>
            </a:r>
            <a:br>
              <a:rPr lang="nl-NL" dirty="0"/>
            </a:br>
            <a:r>
              <a:rPr lang="nl-NL" dirty="0"/>
              <a:t>Goede staat van werking</a:t>
            </a:r>
            <a:endParaRPr lang="nl-BE" dirty="0"/>
          </a:p>
        </p:txBody>
      </p:sp>
      <p:sp>
        <p:nvSpPr>
          <p:cNvPr id="3" name="Tijdelijke aanduiding voor inhoud 2"/>
          <p:cNvSpPr>
            <a:spLocks noGrp="1"/>
          </p:cNvSpPr>
          <p:nvPr>
            <p:ph type="body" sz="quarter" idx="13"/>
          </p:nvPr>
        </p:nvSpPr>
        <p:spPr>
          <a:xfrm>
            <a:off x="1235619" y="1343358"/>
            <a:ext cx="7416256" cy="4098925"/>
          </a:xfrm>
        </p:spPr>
        <p:txBody>
          <a:bodyPr/>
          <a:lstStyle/>
          <a:p>
            <a:r>
              <a:rPr lang="nl-BE" sz="1800" dirty="0"/>
              <a:t>Een centraal stooktoestel op </a:t>
            </a:r>
            <a:r>
              <a:rPr lang="nl-BE" sz="1800" b="1" dirty="0">
                <a:solidFill>
                  <a:schemeClr val="accent6">
                    <a:lumMod val="75000"/>
                  </a:schemeClr>
                </a:solidFill>
              </a:rPr>
              <a:t>gasvormige brandstof </a:t>
            </a:r>
            <a:r>
              <a:rPr lang="nl-BE" sz="1800" dirty="0"/>
              <a:t>verkeert in goede staat van werking als aan </a:t>
            </a:r>
            <a:r>
              <a:rPr lang="nl-BE" sz="1800" b="1" dirty="0"/>
              <a:t>alle</a:t>
            </a:r>
            <a:r>
              <a:rPr lang="nl-BE" sz="1800" dirty="0"/>
              <a:t> onderstaande voorwaarden voldaan is:</a:t>
            </a:r>
          </a:p>
          <a:p>
            <a:pPr lvl="1"/>
            <a:r>
              <a:rPr lang="nl-BE" sz="1600" dirty="0"/>
              <a:t>Geen condensatie in het rookgasafvoerkanaal als dit hier niet voor voorzien is (geen condensatieketel)</a:t>
            </a:r>
          </a:p>
          <a:p>
            <a:pPr lvl="1"/>
            <a:r>
              <a:rPr lang="nl-BE" sz="1600" dirty="0"/>
              <a:t>De verbrandingswaarden aan onderstaande tabel voldoen </a:t>
            </a:r>
            <a:r>
              <a:rPr lang="nl-BE" sz="1600" b="1" u="sng" dirty="0">
                <a:solidFill>
                  <a:srgbClr val="FF0000"/>
                </a:solidFill>
              </a:rPr>
              <a:t>(vanaf 1 oktober 2019</a:t>
            </a:r>
            <a:r>
              <a:rPr lang="nl-BE" sz="1600" b="1" dirty="0">
                <a:solidFill>
                  <a:srgbClr val="FF0000"/>
                </a:solidFill>
              </a:rPr>
              <a:t>; </a:t>
            </a:r>
            <a:r>
              <a:rPr lang="nl-BE" sz="1600" dirty="0">
                <a:solidFill>
                  <a:srgbClr val="FF0000"/>
                </a:solidFill>
              </a:rPr>
              <a:t>zie </a:t>
            </a:r>
            <a:r>
              <a:rPr lang="nl-BE" sz="1600" dirty="0">
                <a:solidFill>
                  <a:srgbClr val="FF0000"/>
                </a:solidFill>
                <a:hlinkClick r:id="rId2"/>
              </a:rPr>
              <a:t>www.omgevingvlaanderen.be/erkenningen</a:t>
            </a:r>
            <a:r>
              <a:rPr lang="nl-BE" sz="1600" dirty="0">
                <a:solidFill>
                  <a:srgbClr val="FF0000"/>
                </a:solidFill>
              </a:rPr>
              <a:t> voor waarden tot 01/01/2019)</a:t>
            </a:r>
          </a:p>
          <a:p>
            <a:endParaRPr lang="nl-BE" sz="1800" dirty="0"/>
          </a:p>
          <a:p>
            <a:pPr marL="288000" lvl="1" indent="0">
              <a:buNone/>
            </a:pPr>
            <a:endParaRPr lang="nl-BE" sz="1600" dirty="0"/>
          </a:p>
          <a:p>
            <a:pPr marL="288000" lvl="1" indent="0">
              <a:buNone/>
            </a:pPr>
            <a:endParaRPr lang="nl-BE" sz="1600" dirty="0"/>
          </a:p>
          <a:p>
            <a:pPr marL="288000" lvl="1" indent="0">
              <a:buNone/>
            </a:pPr>
            <a:endParaRPr lang="nl-BE" sz="1600" dirty="0"/>
          </a:p>
          <a:p>
            <a:pPr marL="288000" lvl="1" indent="0">
              <a:buNone/>
            </a:pPr>
            <a:endParaRPr lang="nl-BE" sz="1600" dirty="0"/>
          </a:p>
          <a:p>
            <a:pPr marL="288000" lvl="1" indent="0">
              <a:buNone/>
            </a:pPr>
            <a:endParaRPr lang="nl-BE" sz="1600" dirty="0"/>
          </a:p>
          <a:p>
            <a:pPr marL="288000" lvl="1" indent="0">
              <a:buNone/>
            </a:pPr>
            <a:endParaRPr lang="nl-BE" sz="1600" dirty="0"/>
          </a:p>
          <a:p>
            <a:pPr lvl="1"/>
            <a:r>
              <a:rPr lang="nl-BE" sz="1600" dirty="0"/>
              <a:t>Let op: </a:t>
            </a:r>
            <a:r>
              <a:rPr lang="nl-BE" sz="1600" b="1" u="sng" dirty="0"/>
              <a:t>géén</a:t>
            </a:r>
            <a:r>
              <a:rPr lang="nl-BE" sz="1600" dirty="0"/>
              <a:t> verhoging CO-waarde met 15 mg/kWh voor installaties die LPG als brandstof gebruiken!</a:t>
            </a:r>
          </a:p>
          <a:p>
            <a:pPr marL="288000" lvl="1" indent="0">
              <a:buNone/>
            </a:pPr>
            <a:endParaRPr lang="nl-BE" sz="1600" dirty="0"/>
          </a:p>
          <a:p>
            <a:pPr marL="288000" lvl="1" indent="0">
              <a:buNone/>
            </a:pPr>
            <a:endParaRPr lang="nl-BE" sz="1600" dirty="0"/>
          </a:p>
          <a:p>
            <a:pPr marL="288000" lvl="1" indent="0">
              <a:buNone/>
            </a:pPr>
            <a:endParaRPr lang="nl-BE" sz="1600" dirty="0"/>
          </a:p>
          <a:p>
            <a:pPr marL="288000" lvl="1" indent="0">
              <a:buNone/>
            </a:pPr>
            <a:endParaRPr lang="nl-BE" sz="1600" dirty="0"/>
          </a:p>
        </p:txBody>
      </p:sp>
      <p:pic>
        <p:nvPicPr>
          <p:cNvPr id="6" name="Afbeelding 5">
            <a:extLst>
              <a:ext uri="{FF2B5EF4-FFF2-40B4-BE49-F238E27FC236}">
                <a16:creationId xmlns:a16="http://schemas.microsoft.com/office/drawing/2014/main" id="{189E077A-7F15-4D25-8AFC-32B44CC27065}"/>
              </a:ext>
            </a:extLst>
          </p:cNvPr>
          <p:cNvPicPr>
            <a:picLocks noChangeAspect="1"/>
          </p:cNvPicPr>
          <p:nvPr/>
        </p:nvPicPr>
        <p:blipFill>
          <a:blip r:embed="rId3"/>
          <a:stretch>
            <a:fillRect/>
          </a:stretch>
        </p:blipFill>
        <p:spPr>
          <a:xfrm>
            <a:off x="1769177" y="2925037"/>
            <a:ext cx="6139204" cy="1408298"/>
          </a:xfrm>
          <a:prstGeom prst="rect">
            <a:avLst/>
          </a:prstGeom>
        </p:spPr>
      </p:pic>
      <p:sp>
        <p:nvSpPr>
          <p:cNvPr id="4" name="Tijdelijke aanduiding voor dianummer 3">
            <a:extLst>
              <a:ext uri="{FF2B5EF4-FFF2-40B4-BE49-F238E27FC236}">
                <a16:creationId xmlns:a16="http://schemas.microsoft.com/office/drawing/2014/main" id="{74B9577F-9CDA-4182-B0C6-5A8B3003BC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701899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a:t>
            </a:r>
            <a:br>
              <a:rPr lang="nl-NL" dirty="0"/>
            </a:br>
            <a:r>
              <a:rPr lang="nl-NL" dirty="0"/>
              <a:t>Veilige staat van werking</a:t>
            </a:r>
            <a:endParaRPr lang="nl-BE" dirty="0"/>
          </a:p>
        </p:txBody>
      </p:sp>
      <p:sp>
        <p:nvSpPr>
          <p:cNvPr id="3" name="Tijdelijke aanduiding voor inhoud 2"/>
          <p:cNvSpPr>
            <a:spLocks noGrp="1"/>
          </p:cNvSpPr>
          <p:nvPr>
            <p:ph type="body" sz="quarter" idx="13"/>
          </p:nvPr>
        </p:nvSpPr>
        <p:spPr/>
        <p:txBody>
          <a:bodyPr/>
          <a:lstStyle/>
          <a:p>
            <a:r>
              <a:rPr lang="nl-BE" sz="1800" dirty="0"/>
              <a:t>Naast het </a:t>
            </a:r>
            <a:r>
              <a:rPr lang="nl-BE" sz="1800" dirty="0" err="1"/>
              <a:t>verbrandingstechnische</a:t>
            </a:r>
            <a:r>
              <a:rPr lang="nl-BE" sz="1800" dirty="0"/>
              <a:t> gedeelte moet ook het</a:t>
            </a:r>
            <a:r>
              <a:rPr lang="nl-BE" sz="1800" b="1" dirty="0"/>
              <a:t> veiligheidsaspect </a:t>
            </a:r>
            <a:r>
              <a:rPr lang="nl-BE" sz="1800" dirty="0"/>
              <a:t>grondig gecontroleerd worden, waaronder:</a:t>
            </a:r>
          </a:p>
          <a:p>
            <a:endParaRPr lang="nl-BE" sz="1800" dirty="0"/>
          </a:p>
          <a:p>
            <a:pPr lvl="1"/>
            <a:r>
              <a:rPr lang="nl-BE" sz="1800" dirty="0"/>
              <a:t>Verluchting en ventilatie: is deze voldoende in functie van het toestel?</a:t>
            </a:r>
          </a:p>
          <a:p>
            <a:pPr lvl="2"/>
            <a:r>
              <a:rPr lang="nl-BE" sz="1600" dirty="0"/>
              <a:t>Boven- en </a:t>
            </a:r>
            <a:r>
              <a:rPr lang="nl-BE" sz="1600" dirty="0" err="1"/>
              <a:t>onderverluchting</a:t>
            </a:r>
            <a:r>
              <a:rPr lang="nl-BE" sz="1600" dirty="0"/>
              <a:t>: luchttoevoer en -afvoer</a:t>
            </a:r>
          </a:p>
          <a:p>
            <a:pPr lvl="2"/>
            <a:r>
              <a:rPr lang="nl-BE" sz="1600" dirty="0"/>
              <a:t>Ventilatie: oververhitting (bv. inbouw </a:t>
            </a:r>
            <a:r>
              <a:rPr lang="nl-BE" sz="1600" dirty="0" err="1"/>
              <a:t>gasunit</a:t>
            </a:r>
            <a:r>
              <a:rPr lang="nl-BE" sz="1600" dirty="0"/>
              <a:t> in kast)</a:t>
            </a:r>
          </a:p>
          <a:p>
            <a:pPr lvl="2"/>
            <a:endParaRPr lang="nl-BE" sz="1600" dirty="0"/>
          </a:p>
          <a:p>
            <a:pPr lvl="1"/>
            <a:r>
              <a:rPr lang="nl-BE" sz="1800" dirty="0"/>
              <a:t>Voldoende lage druk in het rookgasafvoerkanaal</a:t>
            </a:r>
          </a:p>
          <a:p>
            <a:pPr lvl="2"/>
            <a:r>
              <a:rPr lang="nl-BE" sz="1600" dirty="0"/>
              <a:t>Vlotte afvoer van de rookgassen</a:t>
            </a:r>
          </a:p>
          <a:p>
            <a:pPr lvl="2"/>
            <a:endParaRPr lang="nl-BE" sz="1600" dirty="0"/>
          </a:p>
          <a:p>
            <a:pPr lvl="1"/>
            <a:r>
              <a:rPr lang="nl-BE" sz="1800" dirty="0"/>
              <a:t>Plaatsing </a:t>
            </a:r>
            <a:r>
              <a:rPr lang="nl-BE" sz="1800" dirty="0" err="1"/>
              <a:t>rookgasafvoerende</a:t>
            </a:r>
            <a:r>
              <a:rPr lang="nl-BE" sz="1800" dirty="0"/>
              <a:t> delen volgens code van goede praktijk</a:t>
            </a:r>
          </a:p>
          <a:p>
            <a:pPr lvl="2"/>
            <a:r>
              <a:rPr lang="nl-BE" sz="1600" dirty="0"/>
              <a:t>Uitmonding: voldoende afstand tot ramen/deuren/</a:t>
            </a:r>
            <a:r>
              <a:rPr lang="nl-BE" sz="1600" dirty="0" err="1"/>
              <a:t>perceelsgrens</a:t>
            </a:r>
            <a:r>
              <a:rPr lang="nl-BE" sz="1600" dirty="0"/>
              <a:t>, in juiste drukzone…</a:t>
            </a:r>
          </a:p>
          <a:p>
            <a:pPr lvl="2"/>
            <a:r>
              <a:rPr lang="nl-BE" sz="1600" dirty="0"/>
              <a:t>Aansluiting van ketel op het rookgasafvoerkanaal: correct gebruik van brandveilig materiaal, voldoende verticaal gedeelte na afvoerstomp (natuurlijke trek)</a:t>
            </a:r>
          </a:p>
          <a:p>
            <a:pPr lvl="2"/>
            <a:r>
              <a:rPr lang="nl-BE" sz="1600" dirty="0"/>
              <a:t>Correct verloop: helling bij condensatieketels, stijgend over heel de lijn</a:t>
            </a:r>
          </a:p>
        </p:txBody>
      </p:sp>
      <p:sp>
        <p:nvSpPr>
          <p:cNvPr id="4" name="Tijdelijke aanduiding voor dianummer 3">
            <a:extLst>
              <a:ext uri="{FF2B5EF4-FFF2-40B4-BE49-F238E27FC236}">
                <a16:creationId xmlns:a16="http://schemas.microsoft.com/office/drawing/2014/main" id="{DF866323-3863-4CB3-B592-FFC6615757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3917340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134"/>
          <a:stretch/>
        </p:blipFill>
        <p:spPr bwMode="auto">
          <a:xfrm>
            <a:off x="7183276" y="2758703"/>
            <a:ext cx="1857375" cy="3989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1235618" y="298408"/>
            <a:ext cx="7416000" cy="1116000"/>
          </a:xfrm>
        </p:spPr>
        <p:txBody>
          <a:bodyPr/>
          <a:lstStyle/>
          <a:p>
            <a:r>
              <a:rPr lang="nl-NL" dirty="0"/>
              <a:t>Stooktoestellenbesluit: </a:t>
            </a:r>
            <a:br>
              <a:rPr lang="nl-NL" dirty="0"/>
            </a:br>
            <a:r>
              <a:rPr lang="nl-NL" dirty="0"/>
              <a:t>Veilige staat van werking</a:t>
            </a:r>
            <a:endParaRPr lang="nl-BE" dirty="0"/>
          </a:p>
        </p:txBody>
      </p:sp>
      <p:sp>
        <p:nvSpPr>
          <p:cNvPr id="3" name="Tijdelijke aanduiding voor inhoud 2"/>
          <p:cNvSpPr>
            <a:spLocks noGrp="1"/>
          </p:cNvSpPr>
          <p:nvPr>
            <p:ph type="body" sz="quarter" idx="13"/>
          </p:nvPr>
        </p:nvSpPr>
        <p:spPr>
          <a:xfrm>
            <a:off x="1235619" y="1329181"/>
            <a:ext cx="7416256" cy="4098925"/>
          </a:xfrm>
        </p:spPr>
        <p:txBody>
          <a:bodyPr/>
          <a:lstStyle/>
          <a:p>
            <a:r>
              <a:rPr lang="nl-BE" sz="1800" dirty="0"/>
              <a:t>Een centraal stooktoestel op </a:t>
            </a:r>
            <a:r>
              <a:rPr lang="nl-BE" sz="1800" b="1" dirty="0">
                <a:solidFill>
                  <a:schemeClr val="accent6">
                    <a:lumMod val="75000"/>
                  </a:schemeClr>
                </a:solidFill>
              </a:rPr>
              <a:t>gasvormige brandstof </a:t>
            </a:r>
            <a:r>
              <a:rPr lang="nl-BE" sz="1800" b="1" dirty="0"/>
              <a:t>aangesloten als type B </a:t>
            </a:r>
            <a:r>
              <a:rPr lang="nl-BE" sz="1800" dirty="0">
                <a:highlight>
                  <a:srgbClr val="FFFF00"/>
                </a:highlight>
              </a:rPr>
              <a:t>verkeert in veilige staat van werking </a:t>
            </a:r>
            <a:r>
              <a:rPr lang="nl-BE" sz="1800" dirty="0"/>
              <a:t>als:</a:t>
            </a:r>
          </a:p>
          <a:p>
            <a:endParaRPr lang="nl-BE" sz="1800" dirty="0"/>
          </a:p>
          <a:p>
            <a:pPr lvl="1"/>
            <a:r>
              <a:rPr lang="nl-BE" sz="1600" b="1" dirty="0"/>
              <a:t>Druk</a:t>
            </a:r>
            <a:r>
              <a:rPr lang="nl-BE" sz="1600" dirty="0"/>
              <a:t> in het rookgasafvoerkanaal waarbij gassen op basis van natuurlijke trek worden afgevoerd (geen ventilator) bedraagt minstens -3 Pa bij normale weersomstandigheden.</a:t>
            </a:r>
          </a:p>
          <a:p>
            <a:pPr lvl="2"/>
            <a:r>
              <a:rPr lang="nl-BE" sz="1400" dirty="0"/>
              <a:t>Indien druk tussen -3 en -5 Pa ligt: vermelden op attest.</a:t>
            </a:r>
          </a:p>
          <a:p>
            <a:pPr lvl="1"/>
            <a:endParaRPr lang="nl-BE" sz="1600" dirty="0"/>
          </a:p>
          <a:p>
            <a:pPr lvl="1"/>
            <a:r>
              <a:rPr lang="nl-BE" sz="1600" dirty="0"/>
              <a:t>Voldoende </a:t>
            </a:r>
            <a:r>
              <a:rPr lang="nl-BE" sz="1600" b="1" dirty="0"/>
              <a:t>luchttoevoer en –afvoer </a:t>
            </a:r>
            <a:r>
              <a:rPr lang="nl-BE" sz="1600" dirty="0"/>
              <a:t>in het stooklokaal</a:t>
            </a:r>
          </a:p>
          <a:p>
            <a:pPr lvl="2"/>
            <a:r>
              <a:rPr lang="nl-BE" sz="1400" dirty="0"/>
              <a:t>Code van goede praktijk (CGP) </a:t>
            </a:r>
          </a:p>
          <a:p>
            <a:pPr lvl="3"/>
            <a:r>
              <a:rPr lang="nl-BE" sz="1400" dirty="0"/>
              <a:t>Alle aardgasinstallaties: NBN D 51-003</a:t>
            </a:r>
          </a:p>
          <a:p>
            <a:pPr lvl="3"/>
            <a:r>
              <a:rPr lang="nl-BE" sz="1400" dirty="0"/>
              <a:t>LPG: NBN D 51-006</a:t>
            </a:r>
          </a:p>
          <a:p>
            <a:pPr lvl="3"/>
            <a:r>
              <a:rPr lang="nl-BE" sz="1400" dirty="0"/>
              <a:t>Nieuwbouw of verbouwing met bouwvergunning: NBN B 61-002</a:t>
            </a:r>
          </a:p>
          <a:p>
            <a:pPr lvl="3"/>
            <a:endParaRPr lang="nl-BE" sz="1400" dirty="0"/>
          </a:p>
          <a:p>
            <a:pPr lvl="1"/>
            <a:r>
              <a:rPr lang="nl-BE" sz="1600" b="1" dirty="0"/>
              <a:t>Dichtheid van de toevoerleidingen </a:t>
            </a:r>
            <a:r>
              <a:rPr lang="nl-BE" sz="1600" dirty="0"/>
              <a:t>van de gasvormige </a:t>
            </a:r>
            <a:br>
              <a:rPr lang="nl-BE" sz="1600" dirty="0"/>
            </a:br>
            <a:r>
              <a:rPr lang="nl-BE" sz="1600" dirty="0"/>
              <a:t>brandstof verzekerd is</a:t>
            </a:r>
          </a:p>
          <a:p>
            <a:pPr lvl="1"/>
            <a:endParaRPr lang="nl-BE" sz="1600" dirty="0"/>
          </a:p>
          <a:p>
            <a:pPr lvl="1"/>
            <a:r>
              <a:rPr lang="nl-BE" sz="1600" b="1" dirty="0" err="1"/>
              <a:t>Rookgasafvoerende</a:t>
            </a:r>
            <a:r>
              <a:rPr lang="nl-BE" sz="1600" b="1" dirty="0"/>
              <a:t> delen </a:t>
            </a:r>
            <a:r>
              <a:rPr lang="nl-BE" sz="1600" dirty="0"/>
              <a:t>geplaatst volgens </a:t>
            </a:r>
          </a:p>
          <a:p>
            <a:pPr marL="288000" lvl="1" indent="0">
              <a:buNone/>
            </a:pPr>
            <a:r>
              <a:rPr lang="nl-BE" sz="1600" dirty="0"/>
              <a:t>      Code van Goede Praktijk en goede werking verzekerd is</a:t>
            </a:r>
          </a:p>
          <a:p>
            <a:pPr lvl="1"/>
            <a:endParaRPr lang="nl-BE" sz="1600" dirty="0"/>
          </a:p>
          <a:p>
            <a:pPr lvl="3"/>
            <a:endParaRPr lang="nl-BE" sz="1400" dirty="0"/>
          </a:p>
        </p:txBody>
      </p:sp>
      <p:sp>
        <p:nvSpPr>
          <p:cNvPr id="5" name="Tijdelijke aanduiding voor dianummer 4">
            <a:extLst>
              <a:ext uri="{FF2B5EF4-FFF2-40B4-BE49-F238E27FC236}">
                <a16:creationId xmlns:a16="http://schemas.microsoft.com/office/drawing/2014/main" id="{5496273B-00B7-47B4-9459-3410543AD9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698290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5618" y="277142"/>
            <a:ext cx="7416000" cy="1116000"/>
          </a:xfrm>
        </p:spPr>
        <p:txBody>
          <a:bodyPr/>
          <a:lstStyle/>
          <a:p>
            <a:r>
              <a:rPr lang="nl-NL" dirty="0"/>
              <a:t>Stooktoestellenbesluit: </a:t>
            </a:r>
            <a:br>
              <a:rPr lang="nl-NL" dirty="0"/>
            </a:br>
            <a:r>
              <a:rPr lang="nl-NL" dirty="0"/>
              <a:t>Veilige staat van werking</a:t>
            </a:r>
            <a:endParaRPr lang="nl-BE" dirty="0"/>
          </a:p>
        </p:txBody>
      </p:sp>
      <p:sp>
        <p:nvSpPr>
          <p:cNvPr id="3" name="Tijdelijke aanduiding voor inhoud 2"/>
          <p:cNvSpPr>
            <a:spLocks noGrp="1"/>
          </p:cNvSpPr>
          <p:nvPr>
            <p:ph type="body" sz="quarter" idx="13"/>
          </p:nvPr>
        </p:nvSpPr>
        <p:spPr>
          <a:xfrm>
            <a:off x="1235619" y="1325086"/>
            <a:ext cx="7416256" cy="4098925"/>
          </a:xfrm>
        </p:spPr>
        <p:txBody>
          <a:bodyPr/>
          <a:lstStyle/>
          <a:p>
            <a:r>
              <a:rPr lang="nl-BE" sz="1800" dirty="0"/>
              <a:t>Een centraal stooktoestel op </a:t>
            </a:r>
            <a:r>
              <a:rPr lang="nl-BE" sz="1800" b="1" dirty="0">
                <a:solidFill>
                  <a:schemeClr val="accent6">
                    <a:lumMod val="75000"/>
                  </a:schemeClr>
                </a:solidFill>
              </a:rPr>
              <a:t>gasvormige brandstof </a:t>
            </a:r>
            <a:r>
              <a:rPr lang="nl-BE" sz="1800" b="1" dirty="0"/>
              <a:t>aangesloten als type C </a:t>
            </a:r>
            <a:r>
              <a:rPr lang="nl-BE" sz="1800" dirty="0">
                <a:highlight>
                  <a:srgbClr val="FFFF00"/>
                </a:highlight>
              </a:rPr>
              <a:t>verkeert in veilige staat van werking </a:t>
            </a:r>
            <a:r>
              <a:rPr lang="nl-BE" sz="1800" dirty="0"/>
              <a:t>als:</a:t>
            </a:r>
          </a:p>
          <a:p>
            <a:endParaRPr lang="nl-BE" sz="1800" dirty="0"/>
          </a:p>
          <a:p>
            <a:pPr lvl="1"/>
            <a:r>
              <a:rPr lang="nl-BE" sz="1800" b="1" dirty="0" err="1"/>
              <a:t>Rookgasafvoerende</a:t>
            </a:r>
            <a:r>
              <a:rPr lang="nl-BE" sz="1800" b="1" dirty="0"/>
              <a:t> delen </a:t>
            </a:r>
            <a:r>
              <a:rPr lang="nl-BE" sz="1800" dirty="0"/>
              <a:t>geplaatst zijn volgens CGP en goede werking steeds verzekerd is</a:t>
            </a:r>
          </a:p>
          <a:p>
            <a:pPr lvl="1"/>
            <a:endParaRPr lang="nl-BE" sz="1800" dirty="0"/>
          </a:p>
          <a:p>
            <a:pPr lvl="1"/>
            <a:r>
              <a:rPr lang="nl-BE" sz="1800" b="1" dirty="0"/>
              <a:t>Dichtheid van de gastoevoerleiding </a:t>
            </a:r>
            <a:r>
              <a:rPr lang="nl-BE" sz="1800" dirty="0"/>
              <a:t>verzekerd is</a:t>
            </a:r>
          </a:p>
          <a:p>
            <a:pPr lvl="1"/>
            <a:endParaRPr lang="nl-BE" sz="1800" dirty="0"/>
          </a:p>
          <a:p>
            <a:pPr lvl="1"/>
            <a:r>
              <a:rPr lang="nl-BE" sz="1800" b="1" dirty="0"/>
              <a:t>Ventilatie</a:t>
            </a:r>
            <a:r>
              <a:rPr lang="nl-BE" sz="1800" dirty="0"/>
              <a:t> van het stooklokaal in overeenstemming met CGP</a:t>
            </a:r>
          </a:p>
          <a:p>
            <a:pPr lvl="2"/>
            <a:r>
              <a:rPr lang="nl-BE" sz="1600" dirty="0"/>
              <a:t>In bepaalde gevallen moet de opstellings-</a:t>
            </a:r>
            <a:br>
              <a:rPr lang="nl-BE" sz="1600" dirty="0"/>
            </a:br>
            <a:r>
              <a:rPr lang="nl-BE" sz="1600" dirty="0"/>
              <a:t>ruimte waarin een toestel </a:t>
            </a:r>
            <a:br>
              <a:rPr lang="nl-BE" sz="1600" dirty="0"/>
            </a:br>
            <a:r>
              <a:rPr lang="nl-BE" sz="1600" dirty="0"/>
              <a:t>aangesloten als type C is opgesteld, </a:t>
            </a:r>
            <a:br>
              <a:rPr lang="nl-BE" sz="1600" dirty="0"/>
            </a:br>
            <a:r>
              <a:rPr lang="nl-BE" sz="1600" dirty="0"/>
              <a:t>ook geventileerd worden om te </a:t>
            </a:r>
            <a:br>
              <a:rPr lang="nl-BE" sz="1600" dirty="0"/>
            </a:br>
            <a:r>
              <a:rPr lang="nl-BE" sz="1600" dirty="0"/>
              <a:t>voorkomen dat de elektronica </a:t>
            </a:r>
            <a:br>
              <a:rPr lang="nl-BE" sz="1600" dirty="0"/>
            </a:br>
            <a:r>
              <a:rPr lang="nl-BE" sz="1600" dirty="0"/>
              <a:t>oververhit (bv. ingebouwd </a:t>
            </a:r>
            <a:br>
              <a:rPr lang="nl-BE" sz="1600" dirty="0"/>
            </a:br>
            <a:r>
              <a:rPr lang="nl-BE" sz="1600" dirty="0"/>
              <a:t>in een kast); zie normen.</a:t>
            </a:r>
          </a:p>
          <a:p>
            <a:endParaRPr lang="nl-BE" sz="1800" dirty="0"/>
          </a:p>
          <a:p>
            <a:pPr lvl="1"/>
            <a:endParaRPr lang="nl-BE" sz="14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669" y="4122390"/>
            <a:ext cx="1623715" cy="2735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270" y="3990024"/>
            <a:ext cx="1923749" cy="286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a:extLst>
              <a:ext uri="{FF2B5EF4-FFF2-40B4-BE49-F238E27FC236}">
                <a16:creationId xmlns:a16="http://schemas.microsoft.com/office/drawing/2014/main" id="{15A755EF-E63F-49E1-B653-36854A7B46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6328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overzicht</a:t>
            </a:r>
            <a:endParaRPr lang="nl-BE" dirty="0"/>
          </a:p>
        </p:txBody>
      </p:sp>
      <p:sp>
        <p:nvSpPr>
          <p:cNvPr id="3" name="Tijdelijke aanduiding voor inhoud 2"/>
          <p:cNvSpPr>
            <a:spLocks noGrp="1"/>
          </p:cNvSpPr>
          <p:nvPr>
            <p:ph type="body" sz="quarter" idx="13"/>
          </p:nvPr>
        </p:nvSpPr>
        <p:spPr/>
        <p:txBody>
          <a:bodyPr/>
          <a:lstStyle/>
          <a:p>
            <a:r>
              <a:rPr lang="nl-BE" sz="1800" dirty="0"/>
              <a:t>Hoofdstuk III: Verplichtingen van de gebruiker en de eigenaar van het centraal stooktoestel</a:t>
            </a:r>
          </a:p>
          <a:p>
            <a:pPr lvl="1"/>
            <a:r>
              <a:rPr lang="nl-BE" sz="1800" dirty="0"/>
              <a:t>Beschrijft de verplichtingen van de </a:t>
            </a:r>
            <a:r>
              <a:rPr lang="nl-BE" sz="1800" b="1" dirty="0"/>
              <a:t>gebruiker (huurder) en eigenaar (verhuurder)</a:t>
            </a:r>
            <a:r>
              <a:rPr lang="nl-BE" sz="1800" dirty="0"/>
              <a:t> van een centraal stooktoestel omtrent:</a:t>
            </a:r>
          </a:p>
          <a:p>
            <a:pPr lvl="2"/>
            <a:r>
              <a:rPr lang="nl-BE" sz="1600" dirty="0"/>
              <a:t>De frequentie van</a:t>
            </a:r>
          </a:p>
          <a:p>
            <a:pPr lvl="3"/>
            <a:r>
              <a:rPr lang="nl-BE" sz="1600" dirty="0"/>
              <a:t>Keuring voor eerste ingebruikname 			(art. 7)</a:t>
            </a:r>
          </a:p>
          <a:p>
            <a:pPr lvl="3"/>
            <a:r>
              <a:rPr lang="nl-BE" sz="1600" dirty="0"/>
              <a:t>Onderhoud 					(art. 8)</a:t>
            </a:r>
          </a:p>
          <a:p>
            <a:pPr lvl="3"/>
            <a:r>
              <a:rPr lang="nl-BE" sz="1600" dirty="0"/>
              <a:t>Verwarmingsaudit 				(art. 9)</a:t>
            </a:r>
          </a:p>
          <a:p>
            <a:pPr lvl="2"/>
            <a:r>
              <a:rPr lang="nl-BE" sz="1600" dirty="0"/>
              <a:t>Het (laten) wegwerken van eventuele tekortkomingen aan het centraal stooktoestel 					(art. 10)</a:t>
            </a:r>
          </a:p>
          <a:p>
            <a:pPr lvl="2"/>
            <a:r>
              <a:rPr lang="nl-BE" sz="1600" dirty="0"/>
              <a:t>Het bewaren van attesten en rapporten			(art. 11)</a:t>
            </a:r>
          </a:p>
          <a:p>
            <a:pPr lvl="1"/>
            <a:endParaRPr lang="nl-BE" sz="1800" dirty="0"/>
          </a:p>
          <a:p>
            <a:pPr lvl="1"/>
            <a:endParaRPr lang="nl-BE" sz="1800" dirty="0"/>
          </a:p>
          <a:p>
            <a:pPr lvl="1"/>
            <a:endParaRPr lang="nl-BE" sz="1800" dirty="0"/>
          </a:p>
        </p:txBody>
      </p:sp>
      <p:sp>
        <p:nvSpPr>
          <p:cNvPr id="4" name="Tijdelijke aanduiding voor dianummer 3">
            <a:extLst>
              <a:ext uri="{FF2B5EF4-FFF2-40B4-BE49-F238E27FC236}">
                <a16:creationId xmlns:a16="http://schemas.microsoft.com/office/drawing/2014/main" id="{D3D2687A-014B-4885-AD6D-9C76B670BE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835038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a:t>
            </a:r>
            <a:br>
              <a:rPr lang="nl-NL" dirty="0"/>
            </a:br>
            <a:r>
              <a:rPr lang="nl-NL" dirty="0"/>
              <a:t>eindbeoordeling</a:t>
            </a:r>
            <a:endParaRPr lang="nl-BE" dirty="0"/>
          </a:p>
        </p:txBody>
      </p:sp>
      <p:sp>
        <p:nvSpPr>
          <p:cNvPr id="3" name="Tijdelijke aanduiding voor inhoud 2"/>
          <p:cNvSpPr>
            <a:spLocks noGrp="1"/>
          </p:cNvSpPr>
          <p:nvPr>
            <p:ph type="body" sz="quarter" idx="13"/>
          </p:nvPr>
        </p:nvSpPr>
        <p:spPr/>
        <p:txBody>
          <a:bodyPr/>
          <a:lstStyle/>
          <a:p>
            <a:r>
              <a:rPr lang="nl-BE" sz="1600" dirty="0"/>
              <a:t>Overloop bij het opstellen van een verbrandingsattest, dat u moet afleveren na een keuring voor eerste ingebruikname en onderhoud, steeds grondig </a:t>
            </a:r>
            <a:r>
              <a:rPr lang="nl-BE" sz="1600" b="1" dirty="0"/>
              <a:t>alle aspecten </a:t>
            </a:r>
            <a:r>
              <a:rPr lang="nl-BE" sz="1600" dirty="0"/>
              <a:t>van goede en veilige staat van werking!</a:t>
            </a:r>
            <a:endParaRPr lang="nl-BE" sz="1600" dirty="0">
              <a:solidFill>
                <a:srgbClr val="717171"/>
              </a:solidFill>
            </a:endParaRPr>
          </a:p>
          <a:p>
            <a:pPr lvl="1"/>
            <a:endParaRPr lang="nl-BE" sz="1600" dirty="0">
              <a:solidFill>
                <a:srgbClr val="717171"/>
              </a:solidFill>
            </a:endParaRPr>
          </a:p>
          <a:p>
            <a:pPr lvl="1"/>
            <a:r>
              <a:rPr lang="nl-BE" sz="1600" dirty="0">
                <a:solidFill>
                  <a:srgbClr val="717171"/>
                </a:solidFill>
              </a:rPr>
              <a:t>Noteer </a:t>
            </a:r>
            <a:r>
              <a:rPr lang="nl-BE" sz="1600" b="1" dirty="0">
                <a:solidFill>
                  <a:srgbClr val="717171"/>
                </a:solidFill>
              </a:rPr>
              <a:t>alle vaststellingen duidelijk leesbaar</a:t>
            </a:r>
            <a:r>
              <a:rPr lang="nl-BE" sz="1600" dirty="0">
                <a:solidFill>
                  <a:srgbClr val="717171"/>
                </a:solidFill>
              </a:rPr>
              <a:t> en </a:t>
            </a:r>
            <a:r>
              <a:rPr lang="nl-BE" sz="1600" b="1" dirty="0">
                <a:solidFill>
                  <a:srgbClr val="717171"/>
                </a:solidFill>
              </a:rPr>
              <a:t>waarheidsgetrouw </a:t>
            </a:r>
            <a:r>
              <a:rPr lang="nl-BE" sz="1600" dirty="0">
                <a:solidFill>
                  <a:srgbClr val="717171"/>
                </a:solidFill>
              </a:rPr>
              <a:t>op het attest;</a:t>
            </a:r>
          </a:p>
          <a:p>
            <a:pPr lvl="2"/>
            <a:r>
              <a:rPr lang="nl-BE" sz="1400" dirty="0">
                <a:solidFill>
                  <a:srgbClr val="717171"/>
                </a:solidFill>
              </a:rPr>
              <a:t>De technicus is immers </a:t>
            </a:r>
            <a:r>
              <a:rPr lang="nl-BE" sz="1400" b="1" dirty="0">
                <a:solidFill>
                  <a:srgbClr val="717171"/>
                </a:solidFill>
              </a:rPr>
              <a:t>verantwoordelijk</a:t>
            </a:r>
            <a:r>
              <a:rPr lang="nl-BE" sz="1400" dirty="0">
                <a:solidFill>
                  <a:srgbClr val="717171"/>
                </a:solidFill>
              </a:rPr>
              <a:t> voor de vaststellingen op het attest;</a:t>
            </a:r>
          </a:p>
          <a:p>
            <a:pPr lvl="1"/>
            <a:endParaRPr lang="nl-BE" sz="1600" dirty="0">
              <a:solidFill>
                <a:srgbClr val="717171"/>
              </a:solidFill>
            </a:endParaRPr>
          </a:p>
          <a:p>
            <a:pPr lvl="1"/>
            <a:r>
              <a:rPr lang="nl-BE" sz="1600" dirty="0">
                <a:solidFill>
                  <a:srgbClr val="717171"/>
                </a:solidFill>
              </a:rPr>
              <a:t>Indien er </a:t>
            </a:r>
            <a:r>
              <a:rPr lang="nl-BE" sz="1600" b="1" dirty="0">
                <a:solidFill>
                  <a:srgbClr val="717171"/>
                </a:solidFill>
              </a:rPr>
              <a:t>tekortkomingen</a:t>
            </a:r>
            <a:r>
              <a:rPr lang="nl-BE" sz="1600" dirty="0">
                <a:solidFill>
                  <a:srgbClr val="717171"/>
                </a:solidFill>
              </a:rPr>
              <a:t> worden vastgesteld (bv. geen verluchting, te hoge CO, te laag rendement etc.), licht dit dan toe in de ruimte voorzien op het attest;</a:t>
            </a:r>
          </a:p>
          <a:p>
            <a:pPr lvl="2"/>
            <a:r>
              <a:rPr lang="nl-BE" sz="1400" dirty="0">
                <a:solidFill>
                  <a:srgbClr val="717171"/>
                </a:solidFill>
              </a:rPr>
              <a:t>Stel mogelijke maatregelen voor om de gebreken weg te werken;</a:t>
            </a:r>
          </a:p>
          <a:p>
            <a:pPr marL="288000" lvl="1" indent="0">
              <a:buNone/>
            </a:pPr>
            <a:endParaRPr lang="nl-BE" sz="1800" dirty="0">
              <a:solidFill>
                <a:srgbClr val="717171"/>
              </a:solidFill>
            </a:endParaRPr>
          </a:p>
          <a:p>
            <a:pPr lvl="1"/>
            <a:r>
              <a:rPr lang="nl-BE" sz="1600" b="1" dirty="0">
                <a:solidFill>
                  <a:srgbClr val="717171"/>
                </a:solidFill>
              </a:rPr>
              <a:t>Een toestel werkt goed én veilig </a:t>
            </a:r>
            <a:r>
              <a:rPr lang="nl-BE" sz="1600" dirty="0">
                <a:solidFill>
                  <a:srgbClr val="717171"/>
                </a:solidFill>
              </a:rPr>
              <a:t>als dit aan </a:t>
            </a:r>
            <a:r>
              <a:rPr lang="nl-BE" sz="1600" b="1" dirty="0">
                <a:solidFill>
                  <a:srgbClr val="717171"/>
                </a:solidFill>
              </a:rPr>
              <a:t>alle aspecten van de goede en veilige staat van werking voldoet!</a:t>
            </a:r>
          </a:p>
          <a:p>
            <a:pPr lvl="2"/>
            <a:r>
              <a:rPr lang="nl-BE" sz="1400" dirty="0">
                <a:solidFill>
                  <a:srgbClr val="717171"/>
                </a:solidFill>
              </a:rPr>
              <a:t>Duidt ‘niet goed’ aan als het toestel op minstens één aspect niet goed werkt;</a:t>
            </a:r>
          </a:p>
          <a:p>
            <a:pPr lvl="3"/>
            <a:r>
              <a:rPr lang="nl-BE" sz="1400" dirty="0">
                <a:solidFill>
                  <a:srgbClr val="717171"/>
                </a:solidFill>
              </a:rPr>
              <a:t>Bv. te laag verbrandingsrendement, te hoog CO-gehalte etc.</a:t>
            </a:r>
          </a:p>
          <a:p>
            <a:pPr lvl="2"/>
            <a:r>
              <a:rPr lang="nl-BE" sz="1400" dirty="0">
                <a:solidFill>
                  <a:srgbClr val="717171"/>
                </a:solidFill>
              </a:rPr>
              <a:t>Duidt ‘niet veilig’ aan als het toestel op minstens één aspect niet veilig werkt;</a:t>
            </a:r>
          </a:p>
          <a:p>
            <a:pPr lvl="3"/>
            <a:r>
              <a:rPr lang="nl-BE" sz="1400" dirty="0">
                <a:solidFill>
                  <a:srgbClr val="717171"/>
                </a:solidFill>
              </a:rPr>
              <a:t>Bv. onvoldoende verluchting, rookgasafvoerkanaal niet conform etc.</a:t>
            </a:r>
          </a:p>
          <a:p>
            <a:pPr lvl="1"/>
            <a:endParaRPr lang="nl-BE" sz="1600" dirty="0">
              <a:solidFill>
                <a:srgbClr val="9B9B9B"/>
              </a:solidFill>
            </a:endParaRPr>
          </a:p>
          <a:p>
            <a:pPr lvl="1"/>
            <a:endParaRPr lang="nl-BE" sz="1600" dirty="0">
              <a:solidFill>
                <a:srgbClr val="9B9B9B"/>
              </a:solidFill>
            </a:endParaRPr>
          </a:p>
        </p:txBody>
      </p:sp>
      <p:sp>
        <p:nvSpPr>
          <p:cNvPr id="4" name="Tijdelijke aanduiding voor dianummer 3">
            <a:extLst>
              <a:ext uri="{FF2B5EF4-FFF2-40B4-BE49-F238E27FC236}">
                <a16:creationId xmlns:a16="http://schemas.microsoft.com/office/drawing/2014/main" id="{35AE6BBD-933E-4600-B0DF-CB9D4A8F71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2770648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a:t>
            </a:r>
            <a:br>
              <a:rPr lang="nl-NL" dirty="0"/>
            </a:br>
            <a:r>
              <a:rPr lang="nl-NL" dirty="0"/>
              <a:t>Niet goed en/of veilig</a:t>
            </a:r>
            <a:endParaRPr lang="nl-BE" dirty="0"/>
          </a:p>
        </p:txBody>
      </p:sp>
      <p:sp>
        <p:nvSpPr>
          <p:cNvPr id="3" name="Tijdelijke aanduiding voor inhoud 2"/>
          <p:cNvSpPr>
            <a:spLocks noGrp="1"/>
          </p:cNvSpPr>
          <p:nvPr>
            <p:ph type="body" sz="quarter" idx="13"/>
          </p:nvPr>
        </p:nvSpPr>
        <p:spPr/>
        <p:txBody>
          <a:bodyPr/>
          <a:lstStyle/>
          <a:p>
            <a:pPr lvl="2"/>
            <a:endParaRPr lang="nl-BE" dirty="0">
              <a:solidFill>
                <a:srgbClr val="9B9B9B"/>
              </a:solidFill>
            </a:endParaRPr>
          </a:p>
          <a:p>
            <a:pPr lvl="1"/>
            <a:r>
              <a:rPr lang="nl-BE" sz="2000" dirty="0">
                <a:solidFill>
                  <a:srgbClr val="717171"/>
                </a:solidFill>
              </a:rPr>
              <a:t>Als het toestel </a:t>
            </a:r>
            <a:r>
              <a:rPr lang="nl-BE" sz="2000" b="1" dirty="0">
                <a:solidFill>
                  <a:srgbClr val="717171"/>
                </a:solidFill>
              </a:rPr>
              <a:t>niet goed en/of veilig werkt</a:t>
            </a:r>
            <a:r>
              <a:rPr lang="nl-BE" sz="2000" dirty="0">
                <a:solidFill>
                  <a:srgbClr val="717171"/>
                </a:solidFill>
              </a:rPr>
              <a:t>:</a:t>
            </a:r>
            <a:endParaRPr lang="nl-BE" sz="2000" dirty="0">
              <a:solidFill>
                <a:srgbClr val="717171"/>
              </a:solidFill>
              <a:sym typeface="Wingdings" panose="05000000000000000000" pitchFamily="2" charset="2"/>
            </a:endParaRPr>
          </a:p>
          <a:p>
            <a:pPr lvl="2">
              <a:buFont typeface="Wingdings"/>
              <a:buChar char="à"/>
            </a:pPr>
            <a:r>
              <a:rPr lang="nl-BE" b="1" dirty="0">
                <a:solidFill>
                  <a:srgbClr val="717171"/>
                </a:solidFill>
                <a:sym typeface="Wingdings" panose="05000000000000000000" pitchFamily="2" charset="2"/>
              </a:rPr>
              <a:t>Eigenaar/gebruiker</a:t>
            </a:r>
            <a:r>
              <a:rPr lang="nl-BE" dirty="0">
                <a:solidFill>
                  <a:srgbClr val="717171"/>
                </a:solidFill>
                <a:sym typeface="Wingdings" panose="05000000000000000000" pitchFamily="2" charset="2"/>
              </a:rPr>
              <a:t> heeft </a:t>
            </a:r>
            <a:r>
              <a:rPr lang="nl-BE" b="1" dirty="0">
                <a:solidFill>
                  <a:srgbClr val="717171"/>
                </a:solidFill>
                <a:sym typeface="Wingdings" panose="05000000000000000000" pitchFamily="2" charset="2"/>
              </a:rPr>
              <a:t>drie maanden </a:t>
            </a:r>
            <a:r>
              <a:rPr lang="nl-BE" dirty="0">
                <a:solidFill>
                  <a:srgbClr val="717171"/>
                </a:solidFill>
                <a:sym typeface="Wingdings" panose="05000000000000000000" pitchFamily="2" charset="2"/>
              </a:rPr>
              <a:t>tijd dit in orde te (laten) brengen (zie verder)</a:t>
            </a:r>
          </a:p>
          <a:p>
            <a:pPr lvl="3">
              <a:buFont typeface="Wingdings"/>
              <a:buChar char="à"/>
            </a:pPr>
            <a:r>
              <a:rPr lang="nl-BE" dirty="0">
                <a:solidFill>
                  <a:srgbClr val="717171"/>
                </a:solidFill>
                <a:sym typeface="Wingdings" panose="05000000000000000000" pitchFamily="2" charset="2"/>
              </a:rPr>
              <a:t>Dus: de uitvoerder van de keuring of het onderhoud is niet verplicht de tekortkomingen zelf weg te werken (maar mag dit wel): de eigenaar/gebruiker moet de tekortkomingen (laten) wegwerken.</a:t>
            </a:r>
          </a:p>
          <a:p>
            <a:pPr lvl="3">
              <a:buFont typeface="Wingdings"/>
              <a:buChar char="à"/>
            </a:pPr>
            <a:r>
              <a:rPr lang="nl-BE" dirty="0">
                <a:solidFill>
                  <a:srgbClr val="717171"/>
                </a:solidFill>
                <a:sym typeface="Wingdings" panose="05000000000000000000" pitchFamily="2" charset="2"/>
              </a:rPr>
              <a:t>Nadien: </a:t>
            </a:r>
            <a:r>
              <a:rPr lang="nl-BE" b="1" dirty="0">
                <a:solidFill>
                  <a:srgbClr val="717171"/>
                </a:solidFill>
                <a:sym typeface="Wingdings" panose="05000000000000000000" pitchFamily="2" charset="2"/>
              </a:rPr>
              <a:t>nieuwe keuring of onderhoud </a:t>
            </a:r>
            <a:r>
              <a:rPr lang="nl-BE" dirty="0">
                <a:solidFill>
                  <a:srgbClr val="717171"/>
                </a:solidFill>
                <a:sym typeface="Wingdings" panose="05000000000000000000" pitchFamily="2" charset="2"/>
              </a:rPr>
              <a:t>(laten) uitvoeren!</a:t>
            </a:r>
          </a:p>
          <a:p>
            <a:pPr lvl="3">
              <a:buFont typeface="Wingdings"/>
              <a:buChar char="à"/>
            </a:pPr>
            <a:endParaRPr lang="nl-BE" dirty="0">
              <a:solidFill>
                <a:srgbClr val="9B9B9B"/>
              </a:solidFill>
              <a:sym typeface="Wingdings" panose="05000000000000000000" pitchFamily="2" charset="2"/>
            </a:endParaRPr>
          </a:p>
          <a:p>
            <a:pPr lvl="3">
              <a:buFont typeface="Wingdings"/>
              <a:buChar char="à"/>
            </a:pPr>
            <a:endParaRPr lang="nl-BE" dirty="0">
              <a:solidFill>
                <a:srgbClr val="9B9B9B"/>
              </a:solidFill>
              <a:sym typeface="Wingdings" panose="05000000000000000000" pitchFamily="2" charset="2"/>
            </a:endParaRPr>
          </a:p>
          <a:p>
            <a:endParaRPr lang="nl-BE" sz="2400" dirty="0"/>
          </a:p>
          <a:p>
            <a:pPr lvl="1"/>
            <a:endParaRPr lang="nl-BE" sz="1800" dirty="0">
              <a:solidFill>
                <a:schemeClr val="tx2"/>
              </a:solidFill>
            </a:endParaRPr>
          </a:p>
        </p:txBody>
      </p:sp>
      <p:sp>
        <p:nvSpPr>
          <p:cNvPr id="6" name="Rechthoek 5"/>
          <p:cNvSpPr/>
          <p:nvPr/>
        </p:nvSpPr>
        <p:spPr>
          <a:xfrm>
            <a:off x="381000" y="4590152"/>
            <a:ext cx="8686800" cy="2095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marR="0" lvl="2"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prstClr val="white"/>
                </a:solidFill>
                <a:effectLst/>
                <a:uLnTx/>
                <a:uFillTx/>
                <a:latin typeface="Calibri Light"/>
                <a:ea typeface="+mn-ea"/>
                <a:cs typeface="+mn-cs"/>
                <a:sym typeface="Wingdings" panose="05000000000000000000" pitchFamily="2" charset="2"/>
              </a:rPr>
              <a:t>NOOIT: weigeren attest af te leveren omdat het toestel niet goed en/of veilig werkt</a:t>
            </a:r>
          </a:p>
          <a:p>
            <a:pPr marL="355600" marR="0" lvl="4" indent="0" algn="l" defTabSz="914400" rtl="0" eaLnBrk="1" fontAlgn="auto" latinLnBrk="0" hangingPunct="1">
              <a:lnSpc>
                <a:spcPct val="100000"/>
              </a:lnSpc>
              <a:spcBef>
                <a:spcPts val="0"/>
              </a:spcBef>
              <a:spcAft>
                <a:spcPts val="0"/>
              </a:spcAft>
              <a:buClrTx/>
              <a:buSzTx/>
              <a:buFont typeface="Wingdings"/>
              <a:buChar char="à"/>
              <a:tabLst/>
              <a:defRPr/>
            </a:pPr>
            <a:r>
              <a:rPr kumimoji="0" lang="nl-BE" sz="1800" b="0" i="0" u="none" strike="noStrike" kern="1200" cap="none" spc="0" normalizeH="0" baseline="0" noProof="0" dirty="0">
                <a:ln>
                  <a:noFill/>
                </a:ln>
                <a:solidFill>
                  <a:prstClr val="white"/>
                </a:solidFill>
                <a:effectLst/>
                <a:uLnTx/>
                <a:uFillTx/>
                <a:latin typeface="Calibri Light"/>
                <a:ea typeface="+mn-ea"/>
                <a:cs typeface="+mn-cs"/>
                <a:sym typeface="Wingdings" panose="05000000000000000000" pitchFamily="2" charset="2"/>
              </a:rPr>
              <a:t>Eigenaar/gebruiker moeten per attest ingelicht worden over tekortkomingen</a:t>
            </a:r>
          </a:p>
          <a:p>
            <a:pPr marL="355600" marR="0" lvl="4" indent="0" algn="l" defTabSz="914400" rtl="0" eaLnBrk="1" fontAlgn="auto" latinLnBrk="0" hangingPunct="1">
              <a:lnSpc>
                <a:spcPct val="100000"/>
              </a:lnSpc>
              <a:spcBef>
                <a:spcPts val="0"/>
              </a:spcBef>
              <a:spcAft>
                <a:spcPts val="0"/>
              </a:spcAft>
              <a:buClrTx/>
              <a:buSzTx/>
              <a:buFont typeface="Wingdings"/>
              <a:buChar char="à"/>
              <a:tabLst/>
              <a:defRPr/>
            </a:pPr>
            <a:r>
              <a:rPr kumimoji="0" lang="nl-BE" sz="1800" b="0" i="0" u="none" strike="noStrike" kern="1200" cap="none" spc="0" normalizeH="0" baseline="0" noProof="0" dirty="0">
                <a:ln>
                  <a:noFill/>
                </a:ln>
                <a:solidFill>
                  <a:prstClr val="white"/>
                </a:solidFill>
                <a:effectLst/>
                <a:uLnTx/>
                <a:uFillTx/>
                <a:latin typeface="Calibri Light"/>
                <a:ea typeface="+mn-ea"/>
                <a:cs typeface="+mn-cs"/>
                <a:sym typeface="Wingdings" panose="05000000000000000000" pitchFamily="2" charset="2"/>
              </a:rPr>
              <a:t>Technicus is aansprakelijk indien tekortkomging niet gemeld werd per attest</a:t>
            </a:r>
          </a:p>
          <a:p>
            <a:pPr marL="355600" marR="0" lvl="4" indent="0" algn="l" defTabSz="914400" rtl="0" eaLnBrk="1" fontAlgn="auto" latinLnBrk="0" hangingPunct="1">
              <a:lnSpc>
                <a:spcPct val="100000"/>
              </a:lnSpc>
              <a:spcBef>
                <a:spcPts val="0"/>
              </a:spcBef>
              <a:spcAft>
                <a:spcPts val="0"/>
              </a:spcAft>
              <a:buClrTx/>
              <a:buSzTx/>
              <a:buFont typeface="Wingdings"/>
              <a:buChar char="à"/>
              <a:tabLst/>
              <a:defRPr/>
            </a:pPr>
            <a:endParaRPr kumimoji="0" lang="nl-BE" sz="1800" b="0" i="0" u="none" strike="noStrike" kern="1200" cap="none" spc="0" normalizeH="0" baseline="0" noProof="0" dirty="0">
              <a:ln>
                <a:noFill/>
              </a:ln>
              <a:solidFill>
                <a:prstClr val="white"/>
              </a:solidFill>
              <a:effectLst/>
              <a:uLnTx/>
              <a:uFillTx/>
              <a:latin typeface="Calibri Light"/>
              <a:ea typeface="+mn-ea"/>
              <a:cs typeface="+mn-cs"/>
              <a:sym typeface="Wingdings" panose="05000000000000000000" pitchFamily="2" charset="2"/>
            </a:endParaRPr>
          </a:p>
          <a:p>
            <a:pPr marL="355600" marR="0" lvl="4" indent="0" algn="l" defTabSz="914400" rtl="0" eaLnBrk="1" fontAlgn="auto" latinLnBrk="0" hangingPunct="1">
              <a:lnSpc>
                <a:spcPct val="100000"/>
              </a:lnSpc>
              <a:spcBef>
                <a:spcPts val="0"/>
              </a:spcBef>
              <a:spcAft>
                <a:spcPts val="0"/>
              </a:spcAft>
              <a:buClrTx/>
              <a:buSzTx/>
              <a:buFont typeface="Wingdings"/>
              <a:buChar char="à"/>
              <a:tabLst/>
              <a:defRPr/>
            </a:pPr>
            <a:r>
              <a:rPr kumimoji="0" lang="nl-BE" sz="1800" b="0" i="0" u="none" strike="noStrike" kern="1200" cap="none" spc="0" normalizeH="0" baseline="0" noProof="0" dirty="0">
                <a:ln>
                  <a:noFill/>
                </a:ln>
                <a:solidFill>
                  <a:prstClr val="white"/>
                </a:solidFill>
                <a:effectLst/>
                <a:uLnTx/>
                <a:uFillTx/>
                <a:latin typeface="Calibri Light"/>
                <a:ea typeface="+mn-ea"/>
                <a:cs typeface="+mn-cs"/>
                <a:sym typeface="Wingdings" panose="05000000000000000000" pitchFamily="2" charset="2"/>
              </a:rPr>
              <a:t>DUS: na keuring of onderhoud: </a:t>
            </a:r>
            <a:r>
              <a:rPr kumimoji="0" lang="nl-BE" sz="1800" b="1" i="0" u="none" strike="noStrike" kern="1200" cap="none" spc="0" normalizeH="0" baseline="0" noProof="0" dirty="0">
                <a:ln>
                  <a:noFill/>
                </a:ln>
                <a:solidFill>
                  <a:prstClr val="white"/>
                </a:solidFill>
                <a:effectLst/>
                <a:uLnTx/>
                <a:uFillTx/>
                <a:latin typeface="Calibri Light"/>
                <a:ea typeface="+mn-ea"/>
                <a:cs typeface="+mn-cs"/>
                <a:sym typeface="Wingdings" panose="05000000000000000000" pitchFamily="2" charset="2"/>
              </a:rPr>
              <a:t>ALTIJD ATTEST AFLEVEREN </a:t>
            </a:r>
            <a:r>
              <a:rPr kumimoji="0" lang="nl-BE" sz="1800" b="0" i="0" u="none" strike="noStrike" kern="1200" cap="none" spc="0" normalizeH="0" baseline="0" noProof="0" dirty="0">
                <a:ln>
                  <a:noFill/>
                </a:ln>
                <a:solidFill>
                  <a:prstClr val="white"/>
                </a:solidFill>
                <a:effectLst/>
                <a:uLnTx/>
                <a:uFillTx/>
                <a:latin typeface="Calibri Light"/>
                <a:ea typeface="+mn-ea"/>
                <a:cs typeface="+mn-cs"/>
                <a:sym typeface="Wingdings" panose="05000000000000000000" pitchFamily="2" charset="2"/>
              </a:rPr>
              <a:t>ongeacht de goede of veilige staat van werking van het toestel!</a:t>
            </a:r>
          </a:p>
          <a:p>
            <a:pPr marL="26670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 name="Tijdelijke aanduiding voor dianummer 3">
            <a:extLst>
              <a:ext uri="{FF2B5EF4-FFF2-40B4-BE49-F238E27FC236}">
                <a16:creationId xmlns:a16="http://schemas.microsoft.com/office/drawing/2014/main" id="{50C33516-BADC-402D-99EF-321EAC149C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2928840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a:t>
            </a:r>
            <a:br>
              <a:rPr lang="nl-NL" dirty="0"/>
            </a:br>
            <a:r>
              <a:rPr lang="nl-NL" dirty="0"/>
              <a:t>Niet goed en/of veilig</a:t>
            </a:r>
            <a:endParaRPr lang="nl-BE" dirty="0"/>
          </a:p>
        </p:txBody>
      </p:sp>
      <p:sp>
        <p:nvSpPr>
          <p:cNvPr id="3" name="Tijdelijke aanduiding voor inhoud 2"/>
          <p:cNvSpPr>
            <a:spLocks noGrp="1"/>
          </p:cNvSpPr>
          <p:nvPr>
            <p:ph type="body" sz="quarter" idx="13"/>
          </p:nvPr>
        </p:nvSpPr>
        <p:spPr>
          <a:xfrm>
            <a:off x="1235619" y="1860809"/>
            <a:ext cx="7416256" cy="4098925"/>
          </a:xfrm>
        </p:spPr>
        <p:txBody>
          <a:bodyPr/>
          <a:lstStyle/>
          <a:p>
            <a:pPr marL="288000" lvl="1" indent="0">
              <a:buNone/>
            </a:pPr>
            <a:r>
              <a:rPr lang="nl-BE" sz="1800" dirty="0">
                <a:solidFill>
                  <a:srgbClr val="717171"/>
                </a:solidFill>
              </a:rPr>
              <a:t>Indien er </a:t>
            </a:r>
            <a:r>
              <a:rPr lang="nl-BE" sz="1800" b="1" dirty="0">
                <a:solidFill>
                  <a:srgbClr val="717171"/>
                </a:solidFill>
              </a:rPr>
              <a:t>onmiddellijk gevaar </a:t>
            </a:r>
            <a:r>
              <a:rPr lang="nl-BE" sz="1800" dirty="0">
                <a:solidFill>
                  <a:srgbClr val="717171"/>
                </a:solidFill>
              </a:rPr>
              <a:t>vastgesteld wordt voor de gebruikers van het stooktoestel of voor andere personen en indien u niet de mogelijkheid hebt te handelen of niet gemachtigd bent om dat te doen, kan u de volgende personen of instanties verwittigen:</a:t>
            </a:r>
          </a:p>
          <a:p>
            <a:pPr lvl="2"/>
            <a:r>
              <a:rPr lang="nl-BE" sz="1600" dirty="0">
                <a:solidFill>
                  <a:srgbClr val="717171"/>
                </a:solidFill>
              </a:rPr>
              <a:t>1. in een </a:t>
            </a:r>
            <a:r>
              <a:rPr lang="nl-BE" sz="1600" b="1" dirty="0">
                <a:solidFill>
                  <a:srgbClr val="717171"/>
                </a:solidFill>
              </a:rPr>
              <a:t>noodgeval</a:t>
            </a:r>
            <a:r>
              <a:rPr lang="nl-BE" sz="1600" dirty="0">
                <a:solidFill>
                  <a:srgbClr val="717171"/>
                </a:solidFill>
              </a:rPr>
              <a:t> (bij brandgevaar, daadwerkelijke CO-intoxicatie of een bewezen gaslek met onmiddellijk gevaar), na de vensters geopend te hebben en na evacuatie: de </a:t>
            </a:r>
            <a:r>
              <a:rPr lang="nl-BE" sz="1600" b="1" dirty="0">
                <a:solidFill>
                  <a:srgbClr val="717171"/>
                </a:solidFill>
              </a:rPr>
              <a:t>brandweer</a:t>
            </a:r>
            <a:r>
              <a:rPr lang="nl-BE" sz="1600" dirty="0">
                <a:solidFill>
                  <a:srgbClr val="717171"/>
                </a:solidFill>
              </a:rPr>
              <a:t> (112);</a:t>
            </a:r>
          </a:p>
          <a:p>
            <a:pPr lvl="2"/>
            <a:endParaRPr lang="nl-BE" sz="1600" dirty="0">
              <a:solidFill>
                <a:srgbClr val="717171"/>
              </a:solidFill>
            </a:endParaRPr>
          </a:p>
          <a:p>
            <a:pPr lvl="2"/>
            <a:r>
              <a:rPr lang="nl-BE" sz="1600" dirty="0">
                <a:solidFill>
                  <a:srgbClr val="717171"/>
                </a:solidFill>
              </a:rPr>
              <a:t>2. bij een </a:t>
            </a:r>
            <a:r>
              <a:rPr lang="nl-BE" sz="1600" b="1" dirty="0" err="1">
                <a:solidFill>
                  <a:srgbClr val="717171"/>
                </a:solidFill>
              </a:rPr>
              <a:t>gasgeur</a:t>
            </a:r>
            <a:r>
              <a:rPr lang="nl-BE" sz="1600" dirty="0">
                <a:solidFill>
                  <a:srgbClr val="717171"/>
                </a:solidFill>
              </a:rPr>
              <a:t>, na de vensters geopend te hebben en na evacuatie: gratis </a:t>
            </a:r>
            <a:r>
              <a:rPr lang="nl-BE" sz="1600" b="1" dirty="0">
                <a:solidFill>
                  <a:srgbClr val="717171"/>
                </a:solidFill>
              </a:rPr>
              <a:t>storingslijn voor </a:t>
            </a:r>
            <a:r>
              <a:rPr lang="nl-BE" sz="1600" b="1" dirty="0" err="1">
                <a:solidFill>
                  <a:srgbClr val="717171"/>
                </a:solidFill>
              </a:rPr>
              <a:t>gasgeur</a:t>
            </a:r>
            <a:r>
              <a:rPr lang="nl-BE" sz="1600" b="1" dirty="0">
                <a:solidFill>
                  <a:srgbClr val="717171"/>
                </a:solidFill>
              </a:rPr>
              <a:t> </a:t>
            </a:r>
            <a:r>
              <a:rPr lang="nl-BE" sz="1600" dirty="0">
                <a:solidFill>
                  <a:srgbClr val="717171"/>
                </a:solidFill>
              </a:rPr>
              <a:t>(0800 60 888);</a:t>
            </a:r>
          </a:p>
          <a:p>
            <a:pPr marL="576000" lvl="2" indent="0">
              <a:buNone/>
            </a:pPr>
            <a:endParaRPr lang="nl-BE" sz="1600" dirty="0">
              <a:solidFill>
                <a:srgbClr val="717171"/>
              </a:solidFill>
            </a:endParaRPr>
          </a:p>
          <a:p>
            <a:pPr lvl="2"/>
            <a:r>
              <a:rPr lang="nl-BE" sz="1600" dirty="0">
                <a:solidFill>
                  <a:srgbClr val="717171"/>
                </a:solidFill>
              </a:rPr>
              <a:t>3. in alle andere gevallen van gevaar: de gebruiker en de eigenaar van de verwarmingsketel; ofwel, als ze aanwezig zijn, via een </a:t>
            </a:r>
            <a:r>
              <a:rPr lang="nl-BE" sz="1600" b="1" dirty="0">
                <a:solidFill>
                  <a:srgbClr val="717171"/>
                </a:solidFill>
              </a:rPr>
              <a:t>geschreven document</a:t>
            </a:r>
            <a:r>
              <a:rPr lang="nl-BE" sz="1600" dirty="0">
                <a:solidFill>
                  <a:srgbClr val="717171"/>
                </a:solidFill>
              </a:rPr>
              <a:t>, ondertekend door elk van de betrokken partijen die een kopie ontvangen, ofwel, als ze afwezig zijn, via de verzending van een aangetekend schrijven met ontvangstbewijs waarin wordt gewaarschuwd voor het potentiële gevaar.</a:t>
            </a:r>
            <a:endParaRPr lang="nl-BE" sz="1600" dirty="0">
              <a:solidFill>
                <a:srgbClr val="717171"/>
              </a:solidFill>
              <a:sym typeface="Wingdings" panose="05000000000000000000" pitchFamily="2" charset="2"/>
            </a:endParaRPr>
          </a:p>
          <a:p>
            <a:endParaRPr lang="nl-BE" sz="1800" dirty="0"/>
          </a:p>
          <a:p>
            <a:pPr lvl="1"/>
            <a:endParaRPr lang="nl-BE" sz="1400" dirty="0">
              <a:solidFill>
                <a:schemeClr val="tx2"/>
              </a:solidFill>
            </a:endParaRPr>
          </a:p>
        </p:txBody>
      </p:sp>
      <p:sp>
        <p:nvSpPr>
          <p:cNvPr id="4" name="Tijdelijke aanduiding voor dianummer 3">
            <a:extLst>
              <a:ext uri="{FF2B5EF4-FFF2-40B4-BE49-F238E27FC236}">
                <a16:creationId xmlns:a16="http://schemas.microsoft.com/office/drawing/2014/main" id="{EC372656-5483-47A9-AE0C-15371F0FEA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382505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overzicht</a:t>
            </a:r>
            <a:endParaRPr lang="nl-BE" dirty="0"/>
          </a:p>
        </p:txBody>
      </p:sp>
      <p:sp>
        <p:nvSpPr>
          <p:cNvPr id="3" name="Tijdelijke aanduiding voor inhoud 2"/>
          <p:cNvSpPr>
            <a:spLocks noGrp="1"/>
          </p:cNvSpPr>
          <p:nvPr>
            <p:ph type="body" sz="quarter" idx="13"/>
          </p:nvPr>
        </p:nvSpPr>
        <p:spPr>
          <a:ln>
            <a:noFill/>
          </a:ln>
        </p:spPr>
        <p:txBody>
          <a:bodyPr/>
          <a:lstStyle/>
          <a:p>
            <a:r>
              <a:rPr lang="nl-BE" sz="1800" dirty="0"/>
              <a:t>Hoofdstuk IV: Verplichtingen van de persoon belast met de keuring vóór eerste ingebruikname, met de onderhoudsbeurt of met de verwarmingsaudit van een centraal stooktoestel</a:t>
            </a:r>
          </a:p>
          <a:p>
            <a:pPr lvl="1"/>
            <a:r>
              <a:rPr lang="nl-BE" sz="1800" dirty="0"/>
              <a:t>Beschrijft de verplichtingen van de </a:t>
            </a:r>
            <a:r>
              <a:rPr lang="nl-BE" sz="1800" b="1" dirty="0"/>
              <a:t>(erkende) technicus </a:t>
            </a:r>
            <a:r>
              <a:rPr lang="nl-BE" sz="1800" dirty="0"/>
              <a:t>omtrent</a:t>
            </a:r>
            <a:r>
              <a:rPr lang="nl-BE" sz="1800" b="1" dirty="0"/>
              <a:t>:</a:t>
            </a:r>
          </a:p>
          <a:p>
            <a:pPr lvl="2"/>
            <a:r>
              <a:rPr lang="nl-BE" sz="1600" dirty="0"/>
              <a:t>Overzicht van de inhoud van:</a:t>
            </a:r>
          </a:p>
          <a:p>
            <a:pPr lvl="3"/>
            <a:r>
              <a:rPr lang="nl-BE" sz="1600" dirty="0"/>
              <a:t>Keuring voor eerste ingebruikname			(art. 12)</a:t>
            </a:r>
          </a:p>
          <a:p>
            <a:pPr lvl="3"/>
            <a:r>
              <a:rPr lang="nl-BE" sz="1600" dirty="0"/>
              <a:t>Onderhoudsbeurt					(art. 13)</a:t>
            </a:r>
          </a:p>
          <a:p>
            <a:pPr lvl="3"/>
            <a:r>
              <a:rPr lang="nl-BE" sz="1600" dirty="0"/>
              <a:t>Verwarmingsaudit					(art. 14)</a:t>
            </a:r>
          </a:p>
          <a:p>
            <a:pPr lvl="2"/>
            <a:r>
              <a:rPr lang="nl-BE" sz="1600" dirty="0"/>
              <a:t>Beschrijving van de verplichtingen omtrent het afleveren van attesten en rapporten						(art. 15)</a:t>
            </a:r>
          </a:p>
          <a:p>
            <a:endParaRPr lang="nl-BE" sz="1800" dirty="0"/>
          </a:p>
          <a:p>
            <a:r>
              <a:rPr lang="nl-BE" sz="1800" dirty="0"/>
              <a:t>Hoofdstuk V (geschrapt bij wijzigingsbesluiten: niet meer van toepassing)</a:t>
            </a:r>
          </a:p>
          <a:p>
            <a:endParaRPr lang="nl-BE" sz="1800" dirty="0"/>
          </a:p>
          <a:p>
            <a:r>
              <a:rPr lang="nl-BE" sz="1800" dirty="0"/>
              <a:t>Hoofdstuk VI (geschrapt bij wijzigingsbesluiten: niet meer van toepassing)</a:t>
            </a:r>
          </a:p>
          <a:p>
            <a:pPr lvl="1"/>
            <a:endParaRPr lang="nl-BE" sz="1800" dirty="0"/>
          </a:p>
          <a:p>
            <a:pPr lvl="1"/>
            <a:endParaRPr lang="nl-BE" sz="1800" dirty="0"/>
          </a:p>
        </p:txBody>
      </p:sp>
      <p:sp>
        <p:nvSpPr>
          <p:cNvPr id="4" name="Tijdelijke aanduiding voor dianummer 3">
            <a:extLst>
              <a:ext uri="{FF2B5EF4-FFF2-40B4-BE49-F238E27FC236}">
                <a16:creationId xmlns:a16="http://schemas.microsoft.com/office/drawing/2014/main" id="{E4D70161-73A5-4C5B-89C3-36BDFED200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10569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overzicht</a:t>
            </a:r>
            <a:endParaRPr lang="nl-BE" dirty="0"/>
          </a:p>
        </p:txBody>
      </p:sp>
      <p:sp>
        <p:nvSpPr>
          <p:cNvPr id="3" name="Tijdelijke aanduiding voor inhoud 2"/>
          <p:cNvSpPr>
            <a:spLocks noGrp="1"/>
          </p:cNvSpPr>
          <p:nvPr>
            <p:ph type="body" sz="quarter" idx="13"/>
          </p:nvPr>
        </p:nvSpPr>
        <p:spPr>
          <a:xfrm>
            <a:off x="1235619" y="1690688"/>
            <a:ext cx="7704274" cy="4098925"/>
          </a:xfrm>
          <a:ln>
            <a:noFill/>
          </a:ln>
        </p:spPr>
        <p:txBody>
          <a:bodyPr/>
          <a:lstStyle/>
          <a:p>
            <a:r>
              <a:rPr lang="nl-BE" sz="1800" dirty="0"/>
              <a:t>Hoofdstuk VII: Overgangsbepalingen en slotbepalingen</a:t>
            </a:r>
          </a:p>
          <a:p>
            <a:pPr lvl="2"/>
            <a:r>
              <a:rPr lang="nl-BE" sz="1600" dirty="0"/>
              <a:t>Beschrijft een uitzonderlijk geval waarbij de controleproeven omtrent de goede staat van werking vervallen			(art. 31)</a:t>
            </a:r>
          </a:p>
          <a:p>
            <a:endParaRPr lang="nl-BE" sz="1800" dirty="0"/>
          </a:p>
          <a:p>
            <a:r>
              <a:rPr lang="nl-BE" sz="1800" dirty="0"/>
              <a:t>Hoofdstuk VIII: Wijzigingsbepalingen titel II van het VLAREM</a:t>
            </a:r>
          </a:p>
          <a:p>
            <a:pPr lvl="2"/>
            <a:r>
              <a:rPr lang="nl-BE" sz="1600" dirty="0"/>
              <a:t>Bevat enkele wijzigingen voor titel II van het VLAREM		(art. 41 – 43)</a:t>
            </a:r>
          </a:p>
          <a:p>
            <a:pPr lvl="2"/>
            <a:r>
              <a:rPr lang="nl-BE" sz="1600" dirty="0"/>
              <a:t>Heft het KB van 6 januari 1978 op			(art. 44)</a:t>
            </a:r>
          </a:p>
          <a:p>
            <a:pPr lvl="2"/>
            <a:endParaRPr lang="nl-BE" sz="1600" dirty="0"/>
          </a:p>
          <a:p>
            <a:r>
              <a:rPr lang="nl-BE" sz="1800" dirty="0"/>
              <a:t>Bijlage I: Controleproeven omtrent de goede staat van werking: </a:t>
            </a:r>
            <a:r>
              <a:rPr lang="nl-BE" sz="1800" b="1" dirty="0"/>
              <a:t>meetvoorschriften – meetapparatuur</a:t>
            </a:r>
          </a:p>
          <a:p>
            <a:pPr lvl="1"/>
            <a:r>
              <a:rPr lang="nl-BE" sz="1800" dirty="0"/>
              <a:t>Hoofdstuk I</a:t>
            </a:r>
          </a:p>
          <a:p>
            <a:pPr lvl="2"/>
            <a:r>
              <a:rPr lang="nl-BE" sz="1600" dirty="0"/>
              <a:t>Beschrijft welke verbrandingswaarden gemeten moeten worden bij de verbrandingscontrole</a:t>
            </a:r>
          </a:p>
          <a:p>
            <a:pPr lvl="2"/>
            <a:r>
              <a:rPr lang="nl-BE" sz="1600" dirty="0"/>
              <a:t>Meetmethode</a:t>
            </a:r>
          </a:p>
          <a:p>
            <a:pPr lvl="1"/>
            <a:r>
              <a:rPr lang="nl-BE" sz="1800" dirty="0"/>
              <a:t>Hoofdstuk II</a:t>
            </a:r>
          </a:p>
          <a:p>
            <a:pPr lvl="2"/>
            <a:r>
              <a:rPr lang="nl-BE" sz="1600" dirty="0"/>
              <a:t>Technische vereisten van de meetapparatuur</a:t>
            </a:r>
          </a:p>
          <a:p>
            <a:pPr lvl="2"/>
            <a:endParaRPr lang="nl-BE" sz="1600" dirty="0"/>
          </a:p>
          <a:p>
            <a:pPr lvl="2"/>
            <a:endParaRPr lang="nl-BE" sz="1600" dirty="0"/>
          </a:p>
          <a:p>
            <a:pPr lvl="2"/>
            <a:endParaRPr lang="nl-BE" sz="1600" dirty="0"/>
          </a:p>
          <a:p>
            <a:pPr lvl="1"/>
            <a:endParaRPr lang="nl-BE" sz="1800" dirty="0"/>
          </a:p>
          <a:p>
            <a:endParaRPr lang="nl-BE" sz="1800" dirty="0"/>
          </a:p>
        </p:txBody>
      </p:sp>
      <p:sp>
        <p:nvSpPr>
          <p:cNvPr id="4" name="Tijdelijke aanduiding voor dianummer 3">
            <a:extLst>
              <a:ext uri="{FF2B5EF4-FFF2-40B4-BE49-F238E27FC236}">
                <a16:creationId xmlns:a16="http://schemas.microsoft.com/office/drawing/2014/main" id="{7313927D-E568-48E5-8752-B1A07CA7E1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231954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overzicht</a:t>
            </a:r>
            <a:endParaRPr lang="nl-BE" dirty="0"/>
          </a:p>
        </p:txBody>
      </p:sp>
      <p:sp>
        <p:nvSpPr>
          <p:cNvPr id="3" name="Tijdelijke aanduiding voor inhoud 2"/>
          <p:cNvSpPr>
            <a:spLocks noGrp="1"/>
          </p:cNvSpPr>
          <p:nvPr>
            <p:ph type="body" sz="quarter" idx="13"/>
          </p:nvPr>
        </p:nvSpPr>
        <p:spPr>
          <a:ln>
            <a:noFill/>
          </a:ln>
        </p:spPr>
        <p:txBody>
          <a:bodyPr/>
          <a:lstStyle/>
          <a:p>
            <a:r>
              <a:rPr lang="nl-BE" sz="1800" dirty="0"/>
              <a:t>Bijlage II: Eenheden, conversies en berekeningsformules</a:t>
            </a:r>
          </a:p>
          <a:p>
            <a:pPr lvl="2"/>
            <a:r>
              <a:rPr lang="nl-BE" sz="1600" dirty="0"/>
              <a:t>Formules voor het omrekenen van</a:t>
            </a:r>
          </a:p>
          <a:p>
            <a:pPr lvl="3"/>
            <a:r>
              <a:rPr lang="nl-BE" sz="1600" dirty="0"/>
              <a:t>Druk</a:t>
            </a:r>
          </a:p>
          <a:p>
            <a:pPr lvl="3"/>
            <a:r>
              <a:rPr lang="nl-BE" sz="1600" dirty="0"/>
              <a:t>Temperatuur</a:t>
            </a:r>
          </a:p>
          <a:p>
            <a:pPr lvl="3"/>
            <a:r>
              <a:rPr lang="nl-BE" sz="1600" dirty="0"/>
              <a:t>CO-gehalte</a:t>
            </a:r>
          </a:p>
          <a:p>
            <a:pPr lvl="3"/>
            <a:r>
              <a:rPr lang="nl-BE" sz="1600" dirty="0"/>
              <a:t>Zuurstofovermaat</a:t>
            </a:r>
          </a:p>
          <a:p>
            <a:pPr lvl="3"/>
            <a:r>
              <a:rPr lang="nl-BE" sz="1600" dirty="0"/>
              <a:t>Verbrandingsrendement</a:t>
            </a:r>
          </a:p>
          <a:p>
            <a:pPr lvl="3"/>
            <a:endParaRPr lang="nl-BE" sz="1600" dirty="0"/>
          </a:p>
          <a:p>
            <a:r>
              <a:rPr lang="nl-BE" sz="1800" dirty="0"/>
              <a:t>Bijlage III: </a:t>
            </a:r>
            <a:r>
              <a:rPr lang="nl-BE" sz="1800" b="1" dirty="0"/>
              <a:t>Modellen van attesten en rapporten</a:t>
            </a:r>
          </a:p>
          <a:p>
            <a:pPr lvl="2"/>
            <a:r>
              <a:rPr lang="nl-BE" sz="1600" dirty="0"/>
              <a:t>Bevat de modellen voor:</a:t>
            </a:r>
          </a:p>
          <a:p>
            <a:pPr lvl="3"/>
            <a:r>
              <a:rPr lang="nl-BE" sz="1600" dirty="0"/>
              <a:t>Reinigingsattest</a:t>
            </a:r>
          </a:p>
          <a:p>
            <a:pPr lvl="3"/>
            <a:r>
              <a:rPr lang="nl-BE" sz="1600" dirty="0"/>
              <a:t>Verbrandingsattest</a:t>
            </a:r>
          </a:p>
          <a:p>
            <a:pPr lvl="3"/>
            <a:r>
              <a:rPr lang="nl-BE" dirty="0"/>
              <a:t>Keuringsrapport</a:t>
            </a:r>
            <a:endParaRPr lang="nl-BE" sz="1600" dirty="0"/>
          </a:p>
          <a:p>
            <a:pPr lvl="2"/>
            <a:endParaRPr lang="nl-BE" sz="1600" dirty="0"/>
          </a:p>
          <a:p>
            <a:r>
              <a:rPr lang="nl-BE" sz="1800" dirty="0"/>
              <a:t>Bijlage IV (geschrapt bij wijzigingsbesluiten: niet meer van toepassing) </a:t>
            </a:r>
          </a:p>
          <a:p>
            <a:pPr lvl="2"/>
            <a:endParaRPr lang="nl-BE" sz="1600" dirty="0"/>
          </a:p>
          <a:p>
            <a:pPr lvl="2"/>
            <a:endParaRPr lang="nl-BE" sz="1600" dirty="0"/>
          </a:p>
          <a:p>
            <a:pPr lvl="2"/>
            <a:endParaRPr lang="nl-BE" sz="1600" dirty="0"/>
          </a:p>
          <a:p>
            <a:pPr lvl="1"/>
            <a:endParaRPr lang="nl-BE" sz="1800" dirty="0"/>
          </a:p>
          <a:p>
            <a:endParaRPr lang="nl-BE" sz="1800" dirty="0"/>
          </a:p>
        </p:txBody>
      </p:sp>
      <p:sp>
        <p:nvSpPr>
          <p:cNvPr id="4" name="Tijdelijke aanduiding voor dianummer 3">
            <a:extLst>
              <a:ext uri="{FF2B5EF4-FFF2-40B4-BE49-F238E27FC236}">
                <a16:creationId xmlns:a16="http://schemas.microsoft.com/office/drawing/2014/main" id="{A3135A6A-00AE-425E-A2F0-85C40E880F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372298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sz="4400" dirty="0"/>
              <a:t>Stooktoestellenbesluit: toepassingsgebied</a:t>
            </a:r>
          </a:p>
        </p:txBody>
      </p:sp>
      <p:sp>
        <p:nvSpPr>
          <p:cNvPr id="2" name="Tijdelijke aanduiding voor dianummer 1">
            <a:extLst>
              <a:ext uri="{FF2B5EF4-FFF2-40B4-BE49-F238E27FC236}">
                <a16:creationId xmlns:a16="http://schemas.microsoft.com/office/drawing/2014/main" id="{C3EDE8F3-F33D-4FEA-A883-71D40D2260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37984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Stooktoestellenbesluit: toepassingsgebied</a:t>
            </a:r>
            <a:endParaRPr lang="nl-BE" dirty="0"/>
          </a:p>
        </p:txBody>
      </p:sp>
      <p:sp>
        <p:nvSpPr>
          <p:cNvPr id="3" name="Tijdelijke aanduiding voor inhoud 2"/>
          <p:cNvSpPr>
            <a:spLocks noGrp="1"/>
          </p:cNvSpPr>
          <p:nvPr>
            <p:ph type="body" sz="quarter" idx="13"/>
          </p:nvPr>
        </p:nvSpPr>
        <p:spPr/>
        <p:txBody>
          <a:bodyPr/>
          <a:lstStyle/>
          <a:p>
            <a:r>
              <a:rPr lang="nl-BE" sz="2000" dirty="0"/>
              <a:t>Toepassingsgebied (artikel 1):</a:t>
            </a:r>
          </a:p>
          <a:p>
            <a:pPr lvl="1"/>
            <a:r>
              <a:rPr lang="nl-BE" sz="2000" dirty="0"/>
              <a:t>Het stooktoestellenbesluit is van toepassing op alle </a:t>
            </a:r>
            <a:r>
              <a:rPr lang="nl-BE" sz="2000" u="sng" dirty="0"/>
              <a:t>centrale</a:t>
            </a:r>
            <a:r>
              <a:rPr lang="nl-BE" sz="2000" dirty="0"/>
              <a:t> stooktoestellen in het </a:t>
            </a:r>
            <a:r>
              <a:rPr lang="nl-BE" sz="2000" u="sng" dirty="0"/>
              <a:t>Vlaams Gewest</a:t>
            </a:r>
            <a:r>
              <a:rPr lang="nl-BE" sz="2000" dirty="0"/>
              <a:t> die in </a:t>
            </a:r>
            <a:r>
              <a:rPr lang="nl-BE" sz="2000" u="sng" dirty="0"/>
              <a:t>hoofdzaak</a:t>
            </a:r>
            <a:r>
              <a:rPr lang="nl-BE" sz="2000" dirty="0"/>
              <a:t> (&gt;50%) gebruikt worden voor:</a:t>
            </a:r>
          </a:p>
          <a:p>
            <a:pPr lvl="2"/>
            <a:r>
              <a:rPr lang="nl-BE" sz="1800" dirty="0"/>
              <a:t>Het verwarmen van gebouwen</a:t>
            </a:r>
          </a:p>
          <a:p>
            <a:pPr lvl="2"/>
            <a:r>
              <a:rPr lang="nl-BE" sz="1800" dirty="0"/>
              <a:t>En </a:t>
            </a:r>
            <a:r>
              <a:rPr lang="nl-BE" sz="1800" b="1" dirty="0"/>
              <a:t>eventueel</a:t>
            </a:r>
            <a:r>
              <a:rPr lang="nl-BE" sz="1800" dirty="0"/>
              <a:t> voor de aanmaak van warm verbruikswater</a:t>
            </a:r>
            <a:br>
              <a:rPr lang="nl-BE" sz="1800" dirty="0"/>
            </a:br>
            <a:endParaRPr lang="nl-BE" sz="1800" dirty="0"/>
          </a:p>
          <a:p>
            <a:pPr lvl="2"/>
            <a:endParaRPr lang="nl-BE" sz="1800" dirty="0"/>
          </a:p>
          <a:p>
            <a:r>
              <a:rPr lang="nl-BE" sz="1800" dirty="0"/>
              <a:t>Een </a:t>
            </a:r>
            <a:r>
              <a:rPr lang="nl-BE" sz="1800" b="1" dirty="0"/>
              <a:t>centraal stooktoestel </a:t>
            </a:r>
            <a:r>
              <a:rPr lang="nl-BE" sz="1800" dirty="0"/>
              <a:t>is een stooktoestel met een centrale stookketel, en, optioneel, een aparte brander, waarbij de gegenereerde warmte via een geleid en gekanaliseerd transportsysteem naar </a:t>
            </a:r>
            <a:r>
              <a:rPr lang="nl-BE" sz="1800" u="sng" dirty="0"/>
              <a:t>meerdere, afzonderlijke ruimten </a:t>
            </a:r>
            <a:r>
              <a:rPr lang="nl-BE" sz="1800" dirty="0"/>
              <a:t>wordt verdeeld en waarbij deze warmte gebruikt wordt om het </a:t>
            </a:r>
            <a:r>
              <a:rPr lang="nl-BE" sz="1800" u="sng" dirty="0"/>
              <a:t>binnenklimaat te conditioneren (zgn. comfortwarmte)</a:t>
            </a:r>
            <a:r>
              <a:rPr lang="nl-BE" sz="1800" dirty="0"/>
              <a:t>, en, </a:t>
            </a:r>
            <a:r>
              <a:rPr lang="nl-BE" sz="1800" b="1" dirty="0"/>
              <a:t>optioneel</a:t>
            </a:r>
            <a:r>
              <a:rPr lang="nl-BE" sz="1800" dirty="0"/>
              <a:t>, naar een voorziening voor de </a:t>
            </a:r>
            <a:r>
              <a:rPr lang="nl-BE" sz="1800" u="sng" dirty="0"/>
              <a:t>productie van warm verbruikswater</a:t>
            </a:r>
            <a:r>
              <a:rPr lang="nl-BE" sz="1800" dirty="0"/>
              <a:t>.</a:t>
            </a:r>
            <a:endParaRPr lang="nl-BE" sz="1600" dirty="0"/>
          </a:p>
          <a:p>
            <a:pPr lvl="1"/>
            <a:r>
              <a:rPr lang="nl-BE" sz="1800" dirty="0"/>
              <a:t>Voorbeelden: gas</a:t>
            </a:r>
            <a:r>
              <a:rPr lang="nl-BE" sz="1800" b="1" dirty="0"/>
              <a:t>ketels</a:t>
            </a:r>
            <a:r>
              <a:rPr lang="nl-BE" sz="1800" dirty="0"/>
              <a:t>, stookolie</a:t>
            </a:r>
            <a:r>
              <a:rPr lang="nl-BE" sz="1800" b="1" dirty="0"/>
              <a:t>ketels</a:t>
            </a:r>
            <a:r>
              <a:rPr lang="nl-BE" sz="1800" dirty="0"/>
              <a:t>, hout- en </a:t>
            </a:r>
            <a:r>
              <a:rPr lang="nl-BE" sz="1800" dirty="0" err="1"/>
              <a:t>pellet</a:t>
            </a:r>
            <a:r>
              <a:rPr lang="nl-BE" sz="1800" b="1" dirty="0" err="1"/>
              <a:t>ketels</a:t>
            </a:r>
            <a:endParaRPr lang="nl-BE" sz="1800" b="1" dirty="0"/>
          </a:p>
          <a:p>
            <a:endParaRPr lang="nl-BE" dirty="0"/>
          </a:p>
          <a:p>
            <a:pPr lvl="2"/>
            <a:endParaRPr lang="nl-BE" sz="1800" dirty="0"/>
          </a:p>
          <a:p>
            <a:pPr lvl="2"/>
            <a:endParaRPr lang="nl-BE" sz="1800" dirty="0"/>
          </a:p>
          <a:p>
            <a:pPr>
              <a:buNone/>
            </a:pPr>
            <a:endParaRPr lang="nl-BE" sz="2000" dirty="0"/>
          </a:p>
          <a:p>
            <a:pPr lvl="2"/>
            <a:endParaRPr lang="nl-BE" sz="1800" dirty="0"/>
          </a:p>
          <a:p>
            <a:endParaRPr lang="nl-BE" sz="2000" dirty="0"/>
          </a:p>
        </p:txBody>
      </p:sp>
      <p:sp>
        <p:nvSpPr>
          <p:cNvPr id="4" name="Tijdelijke aanduiding voor dianummer 3">
            <a:extLst>
              <a:ext uri="{FF2B5EF4-FFF2-40B4-BE49-F238E27FC236}">
                <a16:creationId xmlns:a16="http://schemas.microsoft.com/office/drawing/2014/main" id="{511FF085-072A-4A54-AFC8-15AD3BDDFB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3F6C6-2226-4286-8995-C42CB1E7C290}" type="slidenum">
              <a:rPr kumimoji="0" lang="nl-BE" sz="900" b="0" i="0" u="none" strike="noStrike" kern="1200" cap="none" spc="0" normalizeH="0" baseline="0" noProof="0" smtClean="0">
                <a:ln>
                  <a:noFill/>
                </a:ln>
                <a:solidFill>
                  <a:srgbClr val="9B9B9B"/>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900" b="0" i="0" u="none" strike="noStrike" kern="1200" cap="none" spc="0" normalizeH="0" baseline="0" noProof="0" dirty="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695631423"/>
      </p:ext>
    </p:extLst>
  </p:cSld>
  <p:clrMapOvr>
    <a:masterClrMapping/>
  </p:clrMapOvr>
</p:sld>
</file>

<file path=ppt/theme/theme1.xml><?xml version="1.0" encoding="utf-8"?>
<a:theme xmlns:a="http://schemas.openxmlformats.org/drawingml/2006/main" name="Omgeving-template_Groen_FlandersFont-ingesloten">
  <a:themeElements>
    <a:clrScheme name="Aangepast 6">
      <a:dk1>
        <a:sysClr val="windowText" lastClr="000000"/>
      </a:dk1>
      <a:lt1>
        <a:sysClr val="window" lastClr="FFFFFF"/>
      </a:lt1>
      <a:dk2>
        <a:srgbClr val="926DA5"/>
      </a:dk2>
      <a:lt2>
        <a:srgbClr val="EEECE1"/>
      </a:lt2>
      <a:accent1>
        <a:srgbClr val="D96422"/>
      </a:accent1>
      <a:accent2>
        <a:srgbClr val="6E8C2B"/>
      </a:accent2>
      <a:accent3>
        <a:srgbClr val="8AAE26"/>
      </a:accent3>
      <a:accent4>
        <a:srgbClr val="A2C61C"/>
      </a:accent4>
      <a:accent5>
        <a:srgbClr val="4BACC6"/>
      </a:accent5>
      <a:accent6>
        <a:srgbClr val="F79646"/>
      </a:accent6>
      <a:hlink>
        <a:srgbClr val="0000FF"/>
      </a:hlink>
      <a:folHlink>
        <a:srgbClr val="800080"/>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00509E9A-BA82-472A-BA2B-D9D1FB9FA071}" vid="{3147FCF8-3A3C-43B6-A9D7-649326A14394}"/>
    </a:ext>
  </a:extLst>
</a:theme>
</file>

<file path=docProps/app.xml><?xml version="1.0" encoding="utf-8"?>
<Properties xmlns="http://schemas.openxmlformats.org/officeDocument/2006/extended-properties" xmlns:vt="http://schemas.openxmlformats.org/officeDocument/2006/docPropsVTypes">
  <Template>Office Theme</Template>
  <TotalTime>2</TotalTime>
  <Words>3464</Words>
  <Application>Microsoft Office PowerPoint</Application>
  <PresentationFormat>Diavoorstelling (4:3)</PresentationFormat>
  <Paragraphs>509</Paragraphs>
  <Slides>42</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42</vt:i4>
      </vt:variant>
    </vt:vector>
  </HeadingPairs>
  <TitlesOfParts>
    <vt:vector size="50" baseType="lpstr">
      <vt:lpstr>Arial</vt:lpstr>
      <vt:lpstr>Calibri</vt:lpstr>
      <vt:lpstr>Calibri Light</vt:lpstr>
      <vt:lpstr>FlandersArtSans-Bold</vt:lpstr>
      <vt:lpstr>FlandersArtSans-Medium</vt:lpstr>
      <vt:lpstr>FlandersArtSans-Regular</vt:lpstr>
      <vt:lpstr>Wingdings</vt:lpstr>
      <vt:lpstr>Omgeving-template_Groen_FlandersFont-ingesloten</vt:lpstr>
      <vt:lpstr>Stooktoestellenbesluit: overzicht</vt:lpstr>
      <vt:lpstr>Stooktoestellenbesluit: inleiding</vt:lpstr>
      <vt:lpstr>Stooktoestellenbesluit: overzicht</vt:lpstr>
      <vt:lpstr>Stooktoestellenbesluit: overzicht</vt:lpstr>
      <vt:lpstr>Stooktoestellenbesluit: overzicht</vt:lpstr>
      <vt:lpstr>Stooktoestellenbesluit: overzicht</vt:lpstr>
      <vt:lpstr>Stooktoestellenbesluit: overzicht</vt:lpstr>
      <vt:lpstr>Stooktoestellenbesluit: toepassingsgebied</vt:lpstr>
      <vt:lpstr>Stooktoestellenbesluit: toepassingsgebied</vt:lpstr>
      <vt:lpstr>Stooktoestellenbesluit: toepassingsgebied</vt:lpstr>
      <vt:lpstr>Stooktoestellenbesluit: toepassingsgebied</vt:lpstr>
      <vt:lpstr>Stooktoestellenbesluit: definities</vt:lpstr>
      <vt:lpstr>Stooktoestellenbesluit: definities</vt:lpstr>
      <vt:lpstr>Stooktoestellenbesluit: definities</vt:lpstr>
      <vt:lpstr>Stooktoestellenbesluit: definities</vt:lpstr>
      <vt:lpstr>Stooktoestellenbesluit: definities</vt:lpstr>
      <vt:lpstr>Stooktoestellenbesluit: definities</vt:lpstr>
      <vt:lpstr>Stooktoestellenbesluit: definities</vt:lpstr>
      <vt:lpstr>Stooktoestellenbesluit: definities</vt:lpstr>
      <vt:lpstr>Stooktoestellenbesluit: definities</vt:lpstr>
      <vt:lpstr>Stooktoestellenbesluit: definities</vt:lpstr>
      <vt:lpstr>Stooktoestellenbesluit: definities</vt:lpstr>
      <vt:lpstr>Stooktoestellenbesluit: definities</vt:lpstr>
      <vt:lpstr>Stooktoestellenbesluit: definities</vt:lpstr>
      <vt:lpstr>Stooktoestellenbesluit: definities</vt:lpstr>
      <vt:lpstr>Stooktoestellenbesluit:  goede en veilige staat van werking</vt:lpstr>
      <vt:lpstr>Stooktoestellenbesluit:  Goede en veilige staat van werking</vt:lpstr>
      <vt:lpstr>Stooktoestellenbesluit:  Goede staat van werking</vt:lpstr>
      <vt:lpstr>Intermezzo: uitvoeren metingen</vt:lpstr>
      <vt:lpstr>Stooktoestellenbesluit: metingen  </vt:lpstr>
      <vt:lpstr>Stooktoestellenbesluit: metingen  </vt:lpstr>
      <vt:lpstr>Stooktoestellenbesluit: metingen  </vt:lpstr>
      <vt:lpstr>Stooktoestellenbesluit: metingen</vt:lpstr>
      <vt:lpstr>Stooktoestellenbesluit: aanbrengen meetopeningen</vt:lpstr>
      <vt:lpstr>Stooktoestellenbesluit:  goede en veilige staat van werking (vervolg)</vt:lpstr>
      <vt:lpstr>Stooktoestellenbesluit:  Goede staat van werking</vt:lpstr>
      <vt:lpstr>Stooktoestellenbesluit:  Veilige staat van werking</vt:lpstr>
      <vt:lpstr>Stooktoestellenbesluit:  Veilige staat van werking</vt:lpstr>
      <vt:lpstr>Stooktoestellenbesluit:  Veilige staat van werking</vt:lpstr>
      <vt:lpstr>Stooktoestellenbesluit:  eindbeoordeling</vt:lpstr>
      <vt:lpstr>Stooktoestellenbesluit:  Niet goed en/of veilig</vt:lpstr>
      <vt:lpstr>Stooktoestellenbesluit:  Niet goed en/of veilig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Patrick UTEN</dc:creator>
  <cp:lastModifiedBy>Patrick UTEN</cp:lastModifiedBy>
  <cp:revision>2</cp:revision>
  <cp:lastPrinted>2019-10-09T19:46:33Z</cp:lastPrinted>
  <dcterms:created xsi:type="dcterms:W3CDTF">2019-09-25T19:37:44Z</dcterms:created>
  <dcterms:modified xsi:type="dcterms:W3CDTF">2019-10-09T19:48:12Z</dcterms:modified>
</cp:coreProperties>
</file>