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42" r:id="rId2"/>
    <p:sldId id="344" r:id="rId3"/>
    <p:sldId id="345" r:id="rId4"/>
    <p:sldId id="351" r:id="rId5"/>
    <p:sldId id="363" r:id="rId6"/>
    <p:sldId id="346" r:id="rId7"/>
    <p:sldId id="352" r:id="rId8"/>
    <p:sldId id="353" r:id="rId9"/>
    <p:sldId id="356" r:id="rId10"/>
    <p:sldId id="354" r:id="rId11"/>
    <p:sldId id="430" r:id="rId12"/>
    <p:sldId id="355" r:id="rId13"/>
    <p:sldId id="364" r:id="rId14"/>
    <p:sldId id="347" r:id="rId15"/>
    <p:sldId id="357" r:id="rId16"/>
    <p:sldId id="361" r:id="rId17"/>
    <p:sldId id="358" r:id="rId18"/>
    <p:sldId id="359" r:id="rId19"/>
    <p:sldId id="362" r:id="rId20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A415BAE-3591-4E46-A239-D7D8CF1D010E}" type="datetimeFigureOut">
              <a:rPr lang="nl-BE" smtClean="0"/>
              <a:t>29/05/2023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2567EFF-498D-48E2-8789-264EE8F762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227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998" y="288000"/>
            <a:ext cx="4685810" cy="62640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/>
        </p:nvSpPr>
        <p:spPr>
          <a:xfrm>
            <a:off x="310393" y="288000"/>
            <a:ext cx="3863606" cy="6265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17" name="Rechthoekige driehoek 16"/>
          <p:cNvSpPr/>
          <p:nvPr/>
        </p:nvSpPr>
        <p:spPr>
          <a:xfrm>
            <a:off x="4173998" y="288000"/>
            <a:ext cx="1623939" cy="6264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  <p:sp>
        <p:nvSpPr>
          <p:cNvPr id="9" name="Tekstvak 3"/>
          <p:cNvSpPr txBox="1"/>
          <p:nvPr userDrawn="1"/>
        </p:nvSpPr>
        <p:spPr>
          <a:xfrm>
            <a:off x="6992666" y="6229572"/>
            <a:ext cx="2589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800" dirty="0" err="1">
                <a:solidFill>
                  <a:schemeClr val="bg1"/>
                </a:solidFill>
              </a:rPr>
              <a:t>Leiegardens</a:t>
            </a:r>
            <a:r>
              <a:rPr lang="nl-BE" sz="800" dirty="0">
                <a:solidFill>
                  <a:schemeClr val="bg1"/>
                </a:solidFill>
              </a:rPr>
              <a:t> 2014,</a:t>
            </a:r>
            <a:r>
              <a:rPr lang="nl-BE" sz="800" baseline="0" dirty="0">
                <a:solidFill>
                  <a:schemeClr val="bg1"/>
                </a:solidFill>
              </a:rPr>
              <a:t> </a:t>
            </a:r>
            <a:r>
              <a:rPr lang="nl-BE" sz="800" baseline="0" dirty="0" err="1">
                <a:solidFill>
                  <a:schemeClr val="bg1"/>
                </a:solidFill>
              </a:rPr>
              <a:t>Your</a:t>
            </a:r>
            <a:r>
              <a:rPr lang="nl-BE" sz="800" baseline="0" dirty="0">
                <a:solidFill>
                  <a:schemeClr val="bg1"/>
                </a:solidFill>
              </a:rPr>
              <a:t> </a:t>
            </a:r>
            <a:r>
              <a:rPr lang="nl-BE" sz="800" baseline="0" dirty="0" err="1">
                <a:solidFill>
                  <a:schemeClr val="bg1"/>
                </a:solidFill>
              </a:rPr>
              <a:t>Estate</a:t>
            </a:r>
            <a:r>
              <a:rPr lang="nl-BE" sz="800" baseline="0" dirty="0">
                <a:solidFill>
                  <a:schemeClr val="bg1"/>
                </a:solidFill>
              </a:rPr>
              <a:t> Solution</a:t>
            </a:r>
            <a:endParaRPr lang="nl-BE" sz="800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80C755-511B-4B3D-87EE-0FB2B75636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04" y="1460290"/>
            <a:ext cx="894214" cy="1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4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29/05/2023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327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6" y="305417"/>
            <a:ext cx="1915595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7693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dirty="0"/>
              <a:t>versie mei 2015</a:t>
            </a:r>
          </a:p>
        </p:txBody>
      </p:sp>
    </p:spTree>
    <p:extLst>
      <p:ext uri="{BB962C8B-B14F-4D97-AF65-F5344CB8AC3E}">
        <p14:creationId xmlns:p14="http://schemas.microsoft.com/office/powerpoint/2010/main" val="333946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999" y="2023200"/>
            <a:ext cx="4716611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294822"/>
            <a:ext cx="1915595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54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29/05/2023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" y="5954048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78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29/05/2023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" y="5959407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29/05/2023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5979926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29/05/2023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3" y="5978750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8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998" y="288000"/>
            <a:ext cx="4685810" cy="62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4"/>
          <p:cNvSpPr>
            <a:spLocks/>
          </p:cNvSpPr>
          <p:nvPr/>
        </p:nvSpPr>
        <p:spPr>
          <a:xfrm>
            <a:off x="310393" y="288000"/>
            <a:ext cx="3863606" cy="6265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17" name="Rechthoekige driehoek 16"/>
          <p:cNvSpPr/>
          <p:nvPr/>
        </p:nvSpPr>
        <p:spPr>
          <a:xfrm>
            <a:off x="4173998" y="288000"/>
            <a:ext cx="1623939" cy="6264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2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92" y="288000"/>
            <a:ext cx="8549415" cy="62640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24128" y="2098491"/>
            <a:ext cx="4123872" cy="2515865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4134593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6D8B2B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accent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4" name="Rechthoek 3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637417" y="6402502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2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911738" y="6385876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235619" y="1690688"/>
            <a:ext cx="7416256" cy="4098925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CCFE29-ED1B-4D7D-9E2B-C6A0E90C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272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259388" y="1690688"/>
            <a:ext cx="3392487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 dirty="0">
                <a:latin typeface="FlandersArtSans-Regular" panose="00000500000000000000" pitchFamily="2" charset="0"/>
              </a:rPr>
              <a:t> </a:t>
            </a:r>
            <a:r>
              <a:rPr lang="nl-BE" b="1" dirty="0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 b="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6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 dirty="0">
                <a:latin typeface="FlandersArtSans-Regular" panose="00000500000000000000" pitchFamily="2" charset="0"/>
              </a:rPr>
              <a:t> </a:t>
            </a:r>
            <a:r>
              <a:rPr lang="nl-BE" b="1" dirty="0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235075" y="1690688"/>
            <a:ext cx="3708400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943475" y="1690688"/>
            <a:ext cx="3708400" cy="4160837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9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2305877" y="5784574"/>
            <a:ext cx="5387010" cy="612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marL="1152000" indent="0">
              <a:buNone/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1" y="621682"/>
            <a:ext cx="1850849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" y="5632354"/>
            <a:ext cx="1293879" cy="6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dirty="0"/>
              <a:t>versie mei 2015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401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844800" y="6339600"/>
            <a:ext cx="11060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69955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19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Klik om de modelstijlen te bewerken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20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Tweede niveau</a:t>
            </a:r>
          </a:p>
          <a:p>
            <a:pPr marL="864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21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Derde niveau</a:t>
            </a:r>
          </a:p>
          <a:p>
            <a:pPr marL="1152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2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Vierde niveau</a:t>
            </a:r>
          </a:p>
          <a:p>
            <a:pPr marL="1440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19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Vijfde niveau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17EB92-328A-41DE-A88B-AAC97BB75D8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67" y="5674844"/>
            <a:ext cx="894214" cy="1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accent2"/>
          </a:solidFill>
          <a:latin typeface="FlandersArtSans-Medium" panose="000006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9"/>
        </a:buBlip>
        <a:tabLst/>
        <a:defRPr sz="2200" b="1" kern="1200" spc="0" baseline="0">
          <a:solidFill>
            <a:srgbClr val="9B9B9B"/>
          </a:solidFill>
          <a:latin typeface="FlandersArtSans-Medium" panose="000006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0"/>
        </a:buBlip>
        <a:tabLst/>
        <a:defRPr sz="20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1"/>
        </a:buBlip>
        <a:tabLst/>
        <a:defRPr sz="18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2"/>
        </a:buBlip>
        <a:tabLst/>
        <a:defRPr sz="16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9"/>
        </a:buBlip>
        <a:tabLst/>
        <a:defRPr sz="14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evingvlaanderen.be/erkenningen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efmilieu.brussels/themas/gebouwen/de-energieprestatie-van-gebouwen-epb/de-technische-installaties-chauffage-en-2" TargetMode="External"/><Relationship Id="rId2" Type="http://schemas.openxmlformats.org/officeDocument/2006/relationships/hyperlink" Target="https://www.vlaanderen.be/informatie-voor-de-technicus-vloeibare-technicus-gasvormige-brandstof-en-technicus-verwarmingsaudit-cv-kete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wac.be/index.php/guichet-technique/agrements/chauffagist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nderen.be/informatie-voor-de-technicus-vloeibare-technicus-gasvormige-brandstof-en-technicus-verwarmingsaudit-cv-kete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nderen.be/informatie-voor-de-technicus-vloeibare-technicus-gasvormige-brandstof-en-technicus-verwarmingsaudit-cv-ketel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nderen.be/informatie-voor-de-technicus-vloeibare-technicus-gasvormige-brandstof-en-technicus-verwarmingsaudit-cv-kete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evingvlaanderen.be/erkenningen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ne.be/overzichtslijsten-erkende-personen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VLAREL: </a:t>
            </a:r>
            <a:br>
              <a:rPr lang="nl-BE" sz="4400" dirty="0"/>
            </a:br>
            <a:r>
              <a:rPr lang="nl-BE" sz="4400" dirty="0"/>
              <a:t>inleiding, definities </a:t>
            </a:r>
            <a:br>
              <a:rPr lang="nl-BE" sz="4400" dirty="0"/>
            </a:br>
            <a:r>
              <a:rPr lang="nl-BE" sz="4400" dirty="0"/>
              <a:t>en toepassingsgebied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61E29A-E846-4978-9F82-2EF412BF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5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erkenningsvoorwaarden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400" dirty="0"/>
              <a:t>Belangrijk!</a:t>
            </a:r>
          </a:p>
          <a:p>
            <a:pPr lvl="1"/>
            <a:r>
              <a:rPr lang="nl-BE" sz="2000" dirty="0"/>
              <a:t>Indien bijscholing </a:t>
            </a:r>
            <a:r>
              <a:rPr lang="nl-BE" sz="2000" b="1" dirty="0"/>
              <a:t>niet tijdig </a:t>
            </a:r>
            <a:r>
              <a:rPr lang="nl-BE" sz="2000" dirty="0"/>
              <a:t>gevolgd:</a:t>
            </a:r>
          </a:p>
          <a:p>
            <a:pPr lvl="2"/>
            <a:r>
              <a:rPr lang="nl-BE" sz="1800" b="1" dirty="0"/>
              <a:t>Erkenning niet meer geldig </a:t>
            </a:r>
            <a:r>
              <a:rPr lang="nl-BE" sz="1800" dirty="0"/>
              <a:t>en bijgevolg niet bevoegd voor:</a:t>
            </a:r>
          </a:p>
          <a:p>
            <a:pPr lvl="3"/>
            <a:r>
              <a:rPr lang="nl-BE" sz="1800" dirty="0"/>
              <a:t>Keuring voor eerste ingebruikname</a:t>
            </a:r>
          </a:p>
          <a:p>
            <a:pPr lvl="3"/>
            <a:r>
              <a:rPr lang="nl-BE" sz="1800" dirty="0"/>
              <a:t>Periodiek onderhoud</a:t>
            </a:r>
          </a:p>
          <a:p>
            <a:pPr lvl="3"/>
            <a:r>
              <a:rPr lang="nl-BE" sz="1800" dirty="0"/>
              <a:t>Verwarmingsaudit</a:t>
            </a:r>
          </a:p>
          <a:p>
            <a:pPr lvl="3"/>
            <a:endParaRPr lang="nl-BE" sz="1800" dirty="0"/>
          </a:p>
          <a:p>
            <a:pPr lvl="2"/>
            <a:r>
              <a:rPr lang="nl-BE" sz="1800" dirty="0"/>
              <a:t>Het uitvoeren hiervan zonder geldige erkenning is een milieumisdrijf</a:t>
            </a:r>
          </a:p>
          <a:p>
            <a:pPr lvl="2"/>
            <a:endParaRPr lang="nl-BE" sz="1800" dirty="0"/>
          </a:p>
          <a:p>
            <a:pPr lvl="2"/>
            <a:r>
              <a:rPr lang="nl-BE" sz="1800" dirty="0"/>
              <a:t>Erkenning hernieuwen door:</a:t>
            </a:r>
          </a:p>
          <a:p>
            <a:pPr lvl="3"/>
            <a:r>
              <a:rPr lang="nl-BE" sz="1800" dirty="0"/>
              <a:t>Bijscholing te volgen in erkend opleidingscentrum</a:t>
            </a:r>
          </a:p>
          <a:p>
            <a:pPr lvl="4"/>
            <a:r>
              <a:rPr lang="nl-BE" sz="1800" dirty="0"/>
              <a:t>Volledige opleiding moet </a:t>
            </a:r>
            <a:r>
              <a:rPr lang="nl-BE" sz="1800" b="1" dirty="0"/>
              <a:t>niet</a:t>
            </a:r>
            <a:r>
              <a:rPr lang="nl-BE" sz="1800" dirty="0"/>
              <a:t> opnieuw gevolgd worden</a:t>
            </a:r>
          </a:p>
          <a:p>
            <a:pPr lvl="3"/>
            <a:r>
              <a:rPr lang="nl-BE" sz="1800" dirty="0"/>
              <a:t>Slagen voor examen</a:t>
            </a:r>
          </a:p>
          <a:p>
            <a:pPr lvl="3"/>
            <a:r>
              <a:rPr lang="nl-BE" sz="1800" dirty="0"/>
              <a:t>Retributie te betalen </a:t>
            </a:r>
          </a:p>
          <a:p>
            <a:pPr lvl="2"/>
            <a:endParaRPr lang="nl-BE" dirty="0"/>
          </a:p>
          <a:p>
            <a:pPr marL="288000" lvl="1" indent="0">
              <a:buNone/>
            </a:pPr>
            <a:endParaRPr lang="nl-BE" sz="2400" dirty="0"/>
          </a:p>
          <a:p>
            <a:pPr marL="288000" lvl="1" indent="0">
              <a:buNone/>
            </a:pPr>
            <a:endParaRPr lang="nl-BE" sz="2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5496C5-743C-4DC3-89ED-B76DB758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10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3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erkenningsvoorwaarden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000" dirty="0"/>
              <a:t>Op </a:t>
            </a:r>
            <a:r>
              <a:rPr lang="nl-BE" sz="2000" dirty="0">
                <a:hlinkClick r:id="rId2"/>
              </a:rPr>
              <a:t>www.omgevingvlaanderen.be/erkenningen </a:t>
            </a:r>
            <a:r>
              <a:rPr lang="nl-BE" sz="2000" dirty="0"/>
              <a:t>Overzicht erkende opleidingsinstellingen</a:t>
            </a:r>
          </a:p>
          <a:p>
            <a:pPr marL="0" indent="0">
              <a:buNone/>
            </a:pPr>
            <a:endParaRPr lang="nl-BE" sz="1800" dirty="0"/>
          </a:p>
          <a:p>
            <a:pPr lvl="1"/>
            <a:r>
              <a:rPr lang="nl-BE" sz="2000" dirty="0"/>
              <a:t>Voor meer info over een bepaalde opleiding, bijscholing of examen: contact opnemen met de erkende opleidingsinstelling</a:t>
            </a:r>
          </a:p>
          <a:p>
            <a:pPr lvl="2"/>
            <a:endParaRPr lang="nl-BE" sz="2400" dirty="0"/>
          </a:p>
          <a:p>
            <a:pPr marL="288000" lvl="1" indent="0">
              <a:buNone/>
            </a:pPr>
            <a:endParaRPr lang="nl-BE" sz="2800" dirty="0"/>
          </a:p>
          <a:p>
            <a:pPr marL="288000" lvl="1" indent="0">
              <a:buNone/>
            </a:pPr>
            <a:endParaRPr lang="nl-BE" sz="2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7870C0-D453-4B23-9ED8-31AA5A8A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11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0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gelijkwaardigheid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000" dirty="0"/>
              <a:t>Gelijkwaardigheid					(art. 31)</a:t>
            </a:r>
          </a:p>
          <a:p>
            <a:pPr lvl="1"/>
            <a:r>
              <a:rPr lang="nl-BE" sz="1800" dirty="0"/>
              <a:t>Indien de aanvrager reeds een gelijkaardige erkenning heeft behaald in een ander gewest of lidstaat van de EER, kan de erkenning behaald worden via een verkort traject (aanvraag tot gelijkwaardigheid)</a:t>
            </a:r>
          </a:p>
          <a:p>
            <a:pPr lvl="3"/>
            <a:r>
              <a:rPr lang="nl-BE" dirty="0"/>
              <a:t>Erkend in het Brussels Hoofdstedelijk Gewest of het Waals Gewest? </a:t>
            </a:r>
            <a:r>
              <a:rPr lang="nl-BE" dirty="0">
                <a:sym typeface="Wingdings" panose="05000000000000000000" pitchFamily="2" charset="2"/>
              </a:rPr>
              <a:t> w</a:t>
            </a:r>
            <a:r>
              <a:rPr lang="nl-BE" dirty="0"/>
              <a:t>etgeving en verwarmingsaudit nog te volgen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Lijst van gelijkwaardige titels op </a:t>
            </a:r>
            <a:r>
              <a:rPr lang="nl-BE" sz="1800" dirty="0">
                <a:hlinkClick r:id="rId2"/>
              </a:rPr>
              <a:t>https://www.vlaanderen.be/informatie-voor-de-technicus-vloeibare-technicus-gasvormige-brandstof-en-technicus-verwarmingsaudit-cv-ketel</a:t>
            </a:r>
            <a:r>
              <a:rPr lang="nl-BE" sz="1800" dirty="0"/>
              <a:t> </a:t>
            </a:r>
          </a:p>
          <a:p>
            <a:pPr lvl="1"/>
            <a:r>
              <a:rPr lang="nl-BE" sz="1800" dirty="0"/>
              <a:t>Erkenning in het Vlaams Gewest kan ook gebruikt worden om de erkenning in een ander gewest via verkort traject te behalen, meer info op:</a:t>
            </a:r>
          </a:p>
          <a:p>
            <a:pPr lvl="2"/>
            <a:r>
              <a:rPr lang="nl-BE" sz="1400" dirty="0"/>
              <a:t>Leefmilieu Brussel </a:t>
            </a:r>
            <a:r>
              <a:rPr lang="nl-BE" sz="1400" dirty="0">
                <a:hlinkClick r:id="rId3"/>
              </a:rPr>
              <a:t>https://leefmilieu.brussels/themas/gebouwen/de-energieprestatie-van-gebouwen-epb/de-technische-installaties-chauffage-en-2</a:t>
            </a:r>
            <a:r>
              <a:rPr lang="nl-BE" sz="1400" dirty="0"/>
              <a:t> </a:t>
            </a:r>
          </a:p>
          <a:p>
            <a:pPr lvl="2"/>
            <a:r>
              <a:rPr lang="nl-BE" sz="1400" dirty="0"/>
              <a:t>Agence </a:t>
            </a:r>
            <a:r>
              <a:rPr lang="nl-BE" sz="1400" dirty="0" err="1"/>
              <a:t>wallonne</a:t>
            </a:r>
            <a:r>
              <a:rPr lang="nl-BE" sz="1400" dirty="0"/>
              <a:t> de </a:t>
            </a:r>
            <a:r>
              <a:rPr lang="nl-BE" sz="1400" dirty="0" err="1"/>
              <a:t>l’air</a:t>
            </a:r>
            <a:r>
              <a:rPr lang="nl-BE" sz="1400" dirty="0"/>
              <a:t> et du </a:t>
            </a:r>
            <a:r>
              <a:rPr lang="nl-BE" sz="1400" dirty="0" err="1"/>
              <a:t>climat</a:t>
            </a:r>
            <a:r>
              <a:rPr lang="nl-BE" sz="1400" dirty="0"/>
              <a:t>: </a:t>
            </a:r>
            <a:r>
              <a:rPr lang="nl-BE" sz="1400" dirty="0">
                <a:hlinkClick r:id="rId4"/>
              </a:rPr>
              <a:t>http://www.awac.be/index.php/guichet-technique/agrements/chauffagistes</a:t>
            </a:r>
            <a:r>
              <a:rPr lang="nl-BE" sz="1400" dirty="0"/>
              <a:t> 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D3AC02-8467-4208-BA99-BF4AE76B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12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1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VLAREL: gebruikseisen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E1A2AEB-78ED-4FA0-85E1-CE9BDCF2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13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0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gebruikseisen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800" dirty="0"/>
              <a:t>Bij het gebruik van de erkenning, moet de erkende persoon steeds voldoen aan de:</a:t>
            </a:r>
          </a:p>
          <a:p>
            <a:pPr lvl="1"/>
            <a:r>
              <a:rPr lang="nl-BE" sz="1800" b="1" dirty="0"/>
              <a:t>Algemene</a:t>
            </a:r>
            <a:r>
              <a:rPr lang="nl-BE" sz="1800" dirty="0"/>
              <a:t> gebruikseisen</a:t>
            </a:r>
          </a:p>
          <a:p>
            <a:pPr lvl="1"/>
            <a:r>
              <a:rPr lang="nl-BE" sz="1800" b="1" dirty="0"/>
              <a:t>Bijzondere</a:t>
            </a:r>
            <a:r>
              <a:rPr lang="nl-BE" sz="1800" dirty="0"/>
              <a:t> gebruikseisen</a:t>
            </a:r>
          </a:p>
          <a:p>
            <a:pPr marL="288000" lvl="1" indent="0">
              <a:buNone/>
            </a:pPr>
            <a:r>
              <a:rPr lang="nl-BE" sz="1800" dirty="0"/>
              <a:t>Deze worden beschreven in hoofdstuk 8 van het VLAREL</a:t>
            </a:r>
          </a:p>
          <a:p>
            <a:pPr marL="288000" lvl="1" indent="0">
              <a:buNone/>
            </a:pPr>
            <a:endParaRPr lang="nl-BE" sz="1800" dirty="0"/>
          </a:p>
          <a:p>
            <a:r>
              <a:rPr lang="nl-BE" sz="1800" dirty="0"/>
              <a:t>Het niet naleven van de gebruikseisen kan leiden tot:</a:t>
            </a:r>
          </a:p>
          <a:p>
            <a:pPr lvl="1"/>
            <a:r>
              <a:rPr lang="nl-BE" sz="1800" dirty="0"/>
              <a:t>Schorsing van de erkenning</a:t>
            </a:r>
          </a:p>
          <a:p>
            <a:pPr lvl="1"/>
            <a:r>
              <a:rPr lang="nl-BE" sz="1800" dirty="0"/>
              <a:t>Intrekken van de erkenning</a:t>
            </a:r>
          </a:p>
          <a:p>
            <a:pPr lvl="1"/>
            <a:r>
              <a:rPr lang="nl-BE" sz="1800" dirty="0"/>
              <a:t>Geldboete</a:t>
            </a:r>
          </a:p>
          <a:p>
            <a:pPr marL="288000" lvl="1" indent="0">
              <a:buNone/>
            </a:pPr>
            <a:endParaRPr lang="nl-BE" sz="1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B9E74C-BBE1-41EE-A2AF-D54AFDFF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14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1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gebruikseisen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600" dirty="0"/>
              <a:t>Algemene gebruikseisen:					(art. 34)</a:t>
            </a:r>
          </a:p>
          <a:p>
            <a:pPr lvl="1"/>
            <a:r>
              <a:rPr lang="nl-BE" sz="1600" dirty="0"/>
              <a:t>Elke erkende persoon moet, ongeacht de erkenning, de algemene gebruikseisen respecteren, namelijk:</a:t>
            </a:r>
          </a:p>
          <a:p>
            <a:pPr lvl="2"/>
            <a:r>
              <a:rPr lang="nl-BE" sz="1400" dirty="0"/>
              <a:t>Het uitvoeren van metingen, beproevingen en analyses waarvoor een persoon erkend is, verloopt op </a:t>
            </a:r>
            <a:r>
              <a:rPr lang="nl-BE" sz="1400" b="1" dirty="0"/>
              <a:t>kwalitatief goede wijze</a:t>
            </a:r>
          </a:p>
          <a:p>
            <a:pPr lvl="2"/>
            <a:endParaRPr lang="nl-BE" sz="1400" b="1" dirty="0"/>
          </a:p>
          <a:p>
            <a:pPr lvl="2"/>
            <a:r>
              <a:rPr lang="nl-BE" sz="1400" dirty="0"/>
              <a:t>De </a:t>
            </a:r>
            <a:r>
              <a:rPr lang="nl-BE" sz="1400" b="1" dirty="0"/>
              <a:t>normen en codes van goede praktijk </a:t>
            </a:r>
            <a:r>
              <a:rPr lang="nl-BE" sz="1400" dirty="0"/>
              <a:t>(bv. aanbrengen meetopeningen) die van toepassing zijn in het Vlaams Gewest worden gehanteerd</a:t>
            </a:r>
          </a:p>
          <a:p>
            <a:pPr lvl="2"/>
            <a:endParaRPr lang="nl-BE" sz="1400" dirty="0"/>
          </a:p>
          <a:p>
            <a:pPr lvl="2"/>
            <a:r>
              <a:rPr lang="nl-BE" sz="1400" dirty="0"/>
              <a:t>De erkende persoon beschikt over een </a:t>
            </a:r>
            <a:r>
              <a:rPr lang="nl-BE" sz="1400" b="1" dirty="0"/>
              <a:t>verzekering tot dekking van de burgerrechtelijke aansprakelijkheid</a:t>
            </a:r>
            <a:r>
              <a:rPr lang="nl-BE" sz="1400" dirty="0"/>
              <a:t>, incl. </a:t>
            </a:r>
            <a:r>
              <a:rPr lang="nl-BE" sz="1400" b="1" dirty="0"/>
              <a:t>beroepsaansprakelijkheid</a:t>
            </a:r>
          </a:p>
          <a:p>
            <a:pPr lvl="2"/>
            <a:endParaRPr lang="nl-BE" sz="1400" dirty="0"/>
          </a:p>
          <a:p>
            <a:pPr lvl="2"/>
            <a:r>
              <a:rPr lang="nl-BE" sz="1400" dirty="0"/>
              <a:t>Afgeleverde </a:t>
            </a:r>
            <a:r>
              <a:rPr lang="nl-BE" sz="1400" b="1" dirty="0"/>
              <a:t>attesten en rapporten zijn voldoende duidelijk en uitgebreid </a:t>
            </a:r>
            <a:r>
              <a:rPr lang="nl-BE" sz="1400" dirty="0"/>
              <a:t>zodat het mogelijk is om na te gaan of er aan reglementaire voorschriften is voldaan. De attesten en rapporten worden </a:t>
            </a:r>
            <a:r>
              <a:rPr lang="nl-BE" sz="1400" b="1" dirty="0"/>
              <a:t>ondertekend</a:t>
            </a:r>
            <a:r>
              <a:rPr lang="nl-BE" sz="1400" dirty="0"/>
              <a:t> door de erkende persoon.</a:t>
            </a:r>
          </a:p>
          <a:p>
            <a:pPr lvl="2"/>
            <a:endParaRPr lang="nl-BE" sz="1400" dirty="0"/>
          </a:p>
          <a:p>
            <a:pPr lvl="2"/>
            <a:r>
              <a:rPr lang="nl-BE" sz="1400" dirty="0"/>
              <a:t>De erkende persoon deelt onmiddellijk </a:t>
            </a:r>
            <a:r>
              <a:rPr lang="nl-BE" sz="1400" b="1" dirty="0"/>
              <a:t>elke wijziging in identificatiegegevens </a:t>
            </a:r>
            <a:r>
              <a:rPr lang="nl-BE" sz="1400" dirty="0"/>
              <a:t>mee:</a:t>
            </a:r>
          </a:p>
          <a:p>
            <a:pPr lvl="3"/>
            <a:r>
              <a:rPr lang="nl-BE" sz="1400" dirty="0"/>
              <a:t>Bv. verhuis, wijziging werkgever, telefoonnummer, e-mail etc.</a:t>
            </a:r>
          </a:p>
          <a:p>
            <a:pPr lvl="3"/>
            <a:r>
              <a:rPr lang="nl-BE" sz="1400" dirty="0"/>
              <a:t>Via het online erkenningenloket op </a:t>
            </a:r>
            <a:r>
              <a:rPr lang="nl-BE" sz="1400" dirty="0">
                <a:hlinkClick r:id="rId2"/>
              </a:rPr>
              <a:t>https://www.vlaanderen.be/informatie-voor-de-technicus-vloeibare-technicus-gasvormige-brandstof-en-technicus-verwarmingsaudit-cv-ketel</a:t>
            </a:r>
            <a:r>
              <a:rPr lang="nl-BE" sz="1400" dirty="0"/>
              <a:t>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D6B5FB-D79F-4E5B-BFA0-B6310B0D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15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5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gebruikseisen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r>
              <a:rPr lang="nl-BE" sz="1600" dirty="0"/>
              <a:t>De erkende persoon </a:t>
            </a:r>
            <a:r>
              <a:rPr lang="nl-BE" sz="1600" b="1" dirty="0"/>
              <a:t>stelt aan de bevoegde afdeling alle inlichtingen en documenten ter beschikking waar ze om vraagt </a:t>
            </a:r>
            <a:r>
              <a:rPr lang="nl-BE" sz="1600" dirty="0"/>
              <a:t>met betrekking tot de erkenning en richt zich naar de instructies die door de bevoegde afdeling en de toezichthouders worden gegeven.</a:t>
            </a:r>
          </a:p>
          <a:p>
            <a:pPr marL="864000" lvl="3" indent="0">
              <a:buNone/>
            </a:pPr>
            <a:r>
              <a:rPr lang="nl-BE" sz="1600" i="1" dirty="0"/>
              <a:t>	Bv. opvragen attesten</a:t>
            </a:r>
          </a:p>
          <a:p>
            <a:pPr lvl="2"/>
            <a:endParaRPr lang="nl-BE" sz="1600" dirty="0"/>
          </a:p>
          <a:p>
            <a:pPr lvl="2"/>
            <a:r>
              <a:rPr lang="nl-BE" sz="1600" dirty="0"/>
              <a:t>Het is de erkende persoon, zelfs na het beëindigen van zijn functie, </a:t>
            </a:r>
            <a:r>
              <a:rPr lang="nl-BE" sz="1600" b="1" dirty="0"/>
              <a:t>verboden vertrouwelijke gegevens kenbaar te maken</a:t>
            </a:r>
            <a:r>
              <a:rPr lang="nl-BE" sz="1600" dirty="0"/>
              <a:t>, waarvan hij ten gevolge van zijn opdrachten kennis heeft gekregen;</a:t>
            </a:r>
          </a:p>
          <a:p>
            <a:pPr lvl="2"/>
            <a:endParaRPr lang="nl-BE" sz="1600" dirty="0"/>
          </a:p>
          <a:p>
            <a:pPr lvl="2"/>
            <a:r>
              <a:rPr lang="nl-BE" sz="1600" dirty="0"/>
              <a:t>De erkende persoon verleent zijn </a:t>
            </a:r>
            <a:r>
              <a:rPr lang="nl-BE" sz="1600" b="1" dirty="0"/>
              <a:t>medewerking aan periodieke evaluaties </a:t>
            </a:r>
            <a:r>
              <a:rPr lang="nl-BE" sz="1600" dirty="0"/>
              <a:t>die door de bevoegde afdeling worden opgezet.</a:t>
            </a:r>
          </a:p>
          <a:p>
            <a:pPr marL="864000" lvl="3" indent="0">
              <a:buNone/>
            </a:pPr>
            <a:r>
              <a:rPr lang="nl-BE" sz="1600" i="1" dirty="0"/>
              <a:t>	Bv. proactieve controles door de overheid</a:t>
            </a:r>
          </a:p>
          <a:p>
            <a:pPr lvl="3"/>
            <a:endParaRPr lang="nl-BE" sz="1600" dirty="0"/>
          </a:p>
          <a:p>
            <a:pPr lvl="2"/>
            <a:r>
              <a:rPr lang="nl-BE" sz="1600" dirty="0"/>
              <a:t>De erkende persoon legt </a:t>
            </a:r>
            <a:r>
              <a:rPr lang="nl-BE" sz="1600" b="1" dirty="0"/>
              <a:t>vijfjaarlijks</a:t>
            </a:r>
            <a:r>
              <a:rPr lang="nl-BE" sz="1600" dirty="0"/>
              <a:t> een bewijs van retributie voor aan de afdeling (of in voorkomend geval: opleidingscentrum) </a:t>
            </a:r>
            <a:r>
              <a:rPr lang="nl-BE" sz="1600" dirty="0">
                <a:solidFill>
                  <a:srgbClr val="FF0000"/>
                </a:solidFill>
              </a:rPr>
              <a:t>(vanaf 01/01/2020 nieuwe retributieregeling; zie laatste dia achteraan)</a:t>
            </a:r>
          </a:p>
          <a:p>
            <a:pPr marL="576000" lvl="2" indent="0">
              <a:buNone/>
            </a:pPr>
            <a:endParaRPr lang="nl-BE" sz="16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784B55-D528-4C17-9181-AEE55679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16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2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gebruikseisen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800" dirty="0"/>
              <a:t>Bijzondere gebruikseisen</a:t>
            </a:r>
          </a:p>
          <a:p>
            <a:pPr lvl="1"/>
            <a:r>
              <a:rPr lang="nl-BE" sz="1800" dirty="0"/>
              <a:t>De erkende technicus:</a:t>
            </a:r>
          </a:p>
          <a:p>
            <a:pPr lvl="2"/>
            <a:r>
              <a:rPr lang="nl-BE" sz="1600" dirty="0"/>
              <a:t>Toont op eenvoudig verzoek het materiaal dat hij gebruikt bij het uitvoeren van </a:t>
            </a:r>
            <a:r>
              <a:rPr lang="nl-BE" sz="1600" dirty="0" err="1"/>
              <a:t>erkenningsgerelateerde</a:t>
            </a:r>
            <a:r>
              <a:rPr lang="nl-BE" sz="1600" dirty="0"/>
              <a:t> taken (keuring, onderhoud, verwarmingsaudit)</a:t>
            </a:r>
          </a:p>
          <a:p>
            <a:pPr marL="864000" lvl="3" indent="0">
              <a:buNone/>
            </a:pPr>
            <a:r>
              <a:rPr lang="nl-BE" sz="1600" i="1" dirty="0"/>
              <a:t>Bv. meetapparatuur</a:t>
            </a:r>
          </a:p>
          <a:p>
            <a:pPr marL="864000" lvl="3" indent="0">
              <a:buNone/>
            </a:pPr>
            <a:endParaRPr lang="nl-BE" sz="1600" dirty="0"/>
          </a:p>
          <a:p>
            <a:pPr lvl="2"/>
            <a:r>
              <a:rPr lang="nl-BE" sz="1600" dirty="0"/>
              <a:t>Deze apparatuur moet voldoen aan de eisen in onderstaande tabel:</a:t>
            </a:r>
          </a:p>
          <a:p>
            <a:pPr lvl="3"/>
            <a:r>
              <a:rPr lang="nl-BE" sz="1600" dirty="0"/>
              <a:t>Tabel te vergelijken met de specificaties van de fabrikant</a:t>
            </a:r>
          </a:p>
          <a:p>
            <a:endParaRPr lang="nl-BE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33613" y="1700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444500" y="3502660"/>
          <a:ext cx="853440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Parameter</a:t>
                      </a:r>
                      <a:endParaRPr lang="nl-BE" sz="1600" b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Toestel</a:t>
                      </a:r>
                      <a:endParaRPr lang="nl-BE" sz="1600" b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Resolutie</a:t>
                      </a:r>
                      <a:endParaRPr lang="nl-BE" sz="1600" b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Absolute fout</a:t>
                      </a:r>
                      <a:endParaRPr lang="nl-BE" sz="1600" b="1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rookindex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lekdichte </a:t>
                      </a:r>
                      <a:r>
                        <a:rPr lang="nl-BE" sz="1600" dirty="0" err="1"/>
                        <a:t>rookindexpomp</a:t>
                      </a:r>
                      <a:r>
                        <a:rPr lang="nl-BE" sz="1600" dirty="0"/>
                        <a:t>, filterpapier, referentieschaal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zuurstof</a:t>
                      </a:r>
                    </a:p>
                    <a:p>
                      <a:pPr algn="ctr"/>
                      <a:r>
                        <a:rPr lang="nl-BE" sz="1600" dirty="0"/>
                        <a:t>(O</a:t>
                      </a:r>
                      <a:r>
                        <a:rPr lang="nl-BE" sz="1600" baseline="-25000" dirty="0"/>
                        <a:t>2</a:t>
                      </a:r>
                      <a:r>
                        <a:rPr lang="nl-BE" sz="1600" dirty="0"/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zuurstofanalysator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0,1 %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± 0,3 %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koolstofdioxide (CO</a:t>
                      </a:r>
                      <a:r>
                        <a:rPr lang="nl-BE" sz="1600" baseline="-25000" dirty="0"/>
                        <a:t>2</a:t>
                      </a:r>
                      <a:r>
                        <a:rPr lang="nl-BE" sz="1600" dirty="0"/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koolstofdioxide</a:t>
                      </a:r>
                    </a:p>
                    <a:p>
                      <a:pPr algn="ctr"/>
                      <a:r>
                        <a:rPr lang="nl-BE" sz="1600" dirty="0"/>
                        <a:t>analysator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0,1 %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± 0,3 %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koolstofmonoxide (CO)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koolstofmonoxide-analysator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1 ppm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± 20 ppm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rookgastemperatuur</a:t>
                      </a:r>
                    </a:p>
                    <a:p>
                      <a:pPr algn="ctr"/>
                      <a:r>
                        <a:rPr lang="nl-BE" sz="1600" dirty="0"/>
                        <a:t>omgevingstemperatuur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thermometer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 °C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± 3 °C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onderdruk/trek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onderdrukmeter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1 Pa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± 2 Pa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CD599C-901C-4AF4-8F30-800EAC08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17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3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gebruikseisen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r>
              <a:rPr lang="nl-BE" sz="1600" dirty="0"/>
              <a:t>Volgt vijfjaarlijks de bijscholing</a:t>
            </a:r>
          </a:p>
          <a:p>
            <a:pPr lvl="3"/>
            <a:r>
              <a:rPr lang="nl-BE" sz="1600" dirty="0"/>
              <a:t>In erkende opleidingsinstelling</a:t>
            </a:r>
          </a:p>
          <a:p>
            <a:pPr lvl="3"/>
            <a:r>
              <a:rPr lang="nl-BE" sz="1600" dirty="0"/>
              <a:t>Slaagt voor de bijhorende proef</a:t>
            </a:r>
          </a:p>
          <a:p>
            <a:pPr lvl="3"/>
            <a:r>
              <a:rPr lang="nl-BE" sz="1600" dirty="0"/>
              <a:t>Betaalt retributie (€144, geïndexeerd 2019)</a:t>
            </a:r>
          </a:p>
          <a:p>
            <a:pPr lvl="3"/>
            <a:r>
              <a:rPr lang="nl-BE" dirty="0">
                <a:solidFill>
                  <a:srgbClr val="FF0000"/>
                </a:solidFill>
              </a:rPr>
              <a:t>Vanaf 01/01/2020 nieuwe retributieregeling; Meer informatie op laatste dia achteraan</a:t>
            </a:r>
          </a:p>
          <a:p>
            <a:pPr marL="864000" lvl="3" indent="0">
              <a:buNone/>
            </a:pPr>
            <a:endParaRPr lang="nl-BE" sz="1600" dirty="0"/>
          </a:p>
          <a:p>
            <a:pPr lvl="2"/>
            <a:r>
              <a:rPr lang="nl-BE" sz="1600" dirty="0"/>
              <a:t>Zie </a:t>
            </a:r>
            <a:r>
              <a:rPr lang="nl-BE" sz="1600" dirty="0">
                <a:hlinkClick r:id="rId2"/>
              </a:rPr>
              <a:t>https://www.vlaanderen.be/informatie-voor-de-technicus-vloeibare-technicus-gasvormige-brandstof-en-technicus-verwarmingsaudit-cv-ketel</a:t>
            </a:r>
            <a:r>
              <a:rPr lang="nl-BE" sz="1600" dirty="0"/>
              <a:t> voor opleidingsinstellingen</a:t>
            </a:r>
          </a:p>
          <a:p>
            <a:pPr marL="576000" lvl="2" indent="0">
              <a:buNone/>
            </a:pPr>
            <a:endParaRPr lang="nl-BE" sz="1600" dirty="0"/>
          </a:p>
          <a:p>
            <a:pPr lvl="2"/>
            <a:r>
              <a:rPr lang="nl-BE" sz="1600" dirty="0"/>
              <a:t>Voert de keuring, onderhoud en verwarmingsaudit op centrale stooktoestellen correct uit</a:t>
            </a:r>
          </a:p>
          <a:p>
            <a:pPr marL="576000" lvl="2" indent="0">
              <a:buNone/>
            </a:pPr>
            <a:endParaRPr lang="nl-BE" sz="1600" dirty="0"/>
          </a:p>
          <a:p>
            <a:pPr lvl="2"/>
            <a:r>
              <a:rPr lang="nl-BE" sz="1600" dirty="0"/>
              <a:t>Levert rapporten en attesten af en houdt een duplicaat hiervan (minstens één jaar) ter beschikking</a:t>
            </a:r>
          </a:p>
          <a:p>
            <a:pPr lvl="3"/>
            <a:endParaRPr lang="nl-BE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33613" y="1700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7BFBAE-02E4-4C1D-BB54-07BA1265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18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5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slot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800" dirty="0"/>
              <a:t>Meer informatie over erkenningen en het VLAREL: </a:t>
            </a:r>
            <a:r>
              <a:rPr lang="nl-BE" sz="1800" dirty="0">
                <a:hlinkClick r:id="rId2"/>
              </a:rPr>
              <a:t>https://www.vlaanderen.be/informatie-voor-de-technicus-vloeibare-technicus-gasvormige-brandstof-en-technicus-verwarmingsaudit-cv-ketel</a:t>
            </a:r>
            <a:r>
              <a:rPr lang="nl-BE" sz="1800" dirty="0"/>
              <a:t> </a:t>
            </a:r>
          </a:p>
          <a:p>
            <a:r>
              <a:rPr lang="nl-BE" sz="1800" dirty="0"/>
              <a:t>Bundel ‘Het stooktoestellenbesluit en het VLAREL: aandachtspunten voor technici’ </a:t>
            </a:r>
          </a:p>
          <a:p>
            <a:pPr lvl="1"/>
            <a:r>
              <a:rPr lang="nl-BE" sz="1800" dirty="0"/>
              <a:t>Wetteksten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Vragen? Bel gratis naar de Vlaamse infolijn 1700</a:t>
            </a:r>
          </a:p>
          <a:p>
            <a:endParaRPr lang="nl-BE" sz="1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33613" y="1700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7095FF-DEBC-4C66-9D30-95175AAF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19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inleiding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1235619" y="1215767"/>
            <a:ext cx="7416256" cy="4098925"/>
          </a:xfrm>
        </p:spPr>
        <p:txBody>
          <a:bodyPr/>
          <a:lstStyle/>
          <a:p>
            <a:r>
              <a:rPr lang="nl-BE" sz="1800" dirty="0"/>
              <a:t>Het VLAREL:</a:t>
            </a:r>
          </a:p>
          <a:p>
            <a:pPr lvl="1"/>
            <a:r>
              <a:rPr lang="nl-BE" sz="1800" dirty="0"/>
              <a:t>Bevat de regelgeving omtrent </a:t>
            </a:r>
            <a:r>
              <a:rPr lang="nl-BE" sz="1800" b="1" dirty="0"/>
              <a:t>erkenningen</a:t>
            </a:r>
            <a:r>
              <a:rPr lang="nl-BE" sz="1800" dirty="0"/>
              <a:t>, o.a. de erkenning als:</a:t>
            </a:r>
          </a:p>
          <a:p>
            <a:pPr lvl="2"/>
            <a:r>
              <a:rPr lang="nl-BE" sz="1600" dirty="0"/>
              <a:t>Technicus gasvormige brandstof</a:t>
            </a:r>
          </a:p>
          <a:p>
            <a:pPr lvl="2"/>
            <a:r>
              <a:rPr lang="nl-BE" sz="1600" dirty="0"/>
              <a:t>Technicus vloeibare brandstof</a:t>
            </a:r>
          </a:p>
          <a:p>
            <a:pPr lvl="2"/>
            <a:r>
              <a:rPr lang="nl-BE" sz="1600" dirty="0"/>
              <a:t>Technicus verwarmingsaudit</a:t>
            </a:r>
          </a:p>
          <a:p>
            <a:pPr lvl="2"/>
            <a:r>
              <a:rPr lang="nl-BE" sz="1600" dirty="0"/>
              <a:t>Stookolietechnicus (stookolietanks)</a:t>
            </a:r>
          </a:p>
          <a:p>
            <a:pPr marL="576000" lvl="2" indent="0">
              <a:buNone/>
            </a:pPr>
            <a:r>
              <a:rPr lang="nl-BE" sz="1600" dirty="0"/>
              <a:t>Daarnaast ook nog andere erkenningen zoals milieudeskundige, milieucoördinator etc.</a:t>
            </a:r>
          </a:p>
          <a:p>
            <a:pPr lvl="1"/>
            <a:r>
              <a:rPr lang="nl-BE" sz="1800" dirty="0"/>
              <a:t>Volledige titel: Besluit van de Vlaamse Regering van 19 november 2010 tot vaststelling van het Vlaams reglement inzake erkenningen met betrekking tot het leefmilieu</a:t>
            </a:r>
          </a:p>
          <a:p>
            <a:pPr marL="288000" lvl="1" indent="0">
              <a:buNone/>
            </a:pPr>
            <a:endParaRPr lang="nl-BE" sz="1800" dirty="0"/>
          </a:p>
          <a:p>
            <a:r>
              <a:rPr lang="nl-BE" sz="1800" dirty="0"/>
              <a:t>Wettekst kan steeds ingekeken worden op </a:t>
            </a:r>
            <a:r>
              <a:rPr lang="nl-BE" sz="1800" dirty="0">
                <a:hlinkClick r:id="rId2"/>
              </a:rPr>
              <a:t>www.omgevingvlaanderen.be/erkenningen </a:t>
            </a:r>
            <a:endParaRPr lang="nl-BE" sz="1800" dirty="0"/>
          </a:p>
          <a:p>
            <a:r>
              <a:rPr lang="nl-BE" sz="1800" dirty="0"/>
              <a:t>In wat volgt worden enkel de meest relevante artikelen voor technici gasvormige brandstof, vloeibare brandstof en verwarmingsaudit aangehaald.</a:t>
            </a:r>
          </a:p>
          <a:p>
            <a:endParaRPr lang="nl-BE" sz="1800" dirty="0"/>
          </a:p>
          <a:p>
            <a:pPr lvl="1"/>
            <a:endParaRPr lang="nl-BE" sz="1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3AA546-D64E-4103-87EF-7FB927FF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2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6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definities en toepassingsgebied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nl-BE" sz="1800" dirty="0"/>
          </a:p>
          <a:p>
            <a:r>
              <a:rPr lang="nl-BE" sz="1800" dirty="0"/>
              <a:t>Definities en toepassingsgebied		(VLAREL hoofdstuk 1)</a:t>
            </a:r>
          </a:p>
          <a:p>
            <a:pPr lvl="1"/>
            <a:r>
              <a:rPr lang="nl-BE" sz="1800" dirty="0"/>
              <a:t>Beschrijven enkele begrippen en licht toe waarop het erkenningenbesluit van toepassing is</a:t>
            </a:r>
          </a:p>
          <a:p>
            <a:pPr marL="288000" lvl="1" indent="0">
              <a:buNone/>
            </a:pPr>
            <a:endParaRPr lang="nl-BE" sz="1800" dirty="0"/>
          </a:p>
          <a:p>
            <a:pPr marL="864000" lvl="3" indent="0">
              <a:buNone/>
            </a:pPr>
            <a:r>
              <a:rPr lang="nl-BE" sz="1600" dirty="0"/>
              <a:t>De bepalingen van dit besluit zijn van toepassing op de erkenningen (rechtspersonen en natuurlijke personen) die bij wet worden ingesteld voor: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00" dirty="0"/>
              <a:t>het uitoefenen van bepaalde functies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00" dirty="0"/>
              <a:t>het verstrekken van opleidingen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00" dirty="0"/>
              <a:t>nemen van monsters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00" dirty="0"/>
              <a:t>uitvoeren van metingen, beproevingen en analyses</a:t>
            </a:r>
          </a:p>
          <a:p>
            <a:pPr marL="288000" lvl="1" indent="0">
              <a:buNone/>
            </a:pPr>
            <a:endParaRPr lang="nl-BE" sz="1800" b="1" dirty="0"/>
          </a:p>
          <a:p>
            <a:pPr marL="288000" lvl="1" indent="0">
              <a:buNone/>
            </a:pPr>
            <a:endParaRPr lang="nl-BE" sz="1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2B2852-8777-4A93-BFE0-26E5EF23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3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0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categorieën van erkenningen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400" dirty="0"/>
              <a:t>Categorieën van erkenningen				(VLAREL hoofdstuk 3)</a:t>
            </a:r>
          </a:p>
          <a:p>
            <a:pPr lvl="1"/>
            <a:r>
              <a:rPr lang="nl-BE" sz="1400" dirty="0"/>
              <a:t>Er zijn verschillende soorten erkenningen, elk voor hun specifieke vakgebieden en taken</a:t>
            </a:r>
          </a:p>
          <a:p>
            <a:pPr lvl="1"/>
            <a:r>
              <a:rPr lang="nl-BE" sz="1400" dirty="0"/>
              <a:t>De soorten erkenningen zijn niet beperkt tot de verwarmingssector</a:t>
            </a:r>
          </a:p>
          <a:p>
            <a:pPr marL="288000" lvl="1" indent="0">
              <a:buNone/>
            </a:pPr>
            <a:endParaRPr lang="nl-BE" sz="1400" dirty="0"/>
          </a:p>
          <a:p>
            <a:pPr marL="288000" lvl="1" indent="0">
              <a:buNone/>
            </a:pPr>
            <a:r>
              <a:rPr lang="nl-BE" sz="1400" dirty="0"/>
              <a:t>	Art. 6: De erkenningen worden ingedeeld in volgende categorieën</a:t>
            </a:r>
          </a:p>
          <a:p>
            <a:pPr marL="288000" lvl="1" indent="0">
              <a:buNone/>
            </a:pPr>
            <a:r>
              <a:rPr lang="nl-BE" sz="1400" dirty="0"/>
              <a:t>	…2° Technici:</a:t>
            </a:r>
          </a:p>
          <a:p>
            <a:pPr marL="288000" lvl="1" indent="0">
              <a:buNone/>
            </a:pPr>
            <a:r>
              <a:rPr lang="nl-BE" sz="1400" dirty="0"/>
              <a:t>	</a:t>
            </a:r>
            <a:r>
              <a:rPr lang="nl-BE" sz="1400" strike="sngStrike" dirty="0"/>
              <a:t>a) </a:t>
            </a:r>
            <a:r>
              <a:rPr lang="nl-BE" sz="1400" b="1" strike="sngStrike" dirty="0"/>
              <a:t>technicus vloeibare brandstof </a:t>
            </a:r>
            <a:r>
              <a:rPr lang="nl-BE" sz="1400" strike="sngStrike" dirty="0"/>
              <a:t>als vermeld in artikel 2 van het besluit inzake het 		onderhoud en nazicht van centrale stooktoestellen;</a:t>
            </a:r>
          </a:p>
          <a:p>
            <a:pPr marL="288000" lvl="1" indent="0">
              <a:buNone/>
            </a:pPr>
            <a:r>
              <a:rPr lang="nl-BE" sz="1400" strike="sngStrike" dirty="0"/>
              <a:t>		erkenningsnummer </a:t>
            </a:r>
            <a:r>
              <a:rPr lang="nl-BE" sz="1400" b="1" strike="sngStrike" dirty="0" err="1"/>
              <a:t>TVxxxxx</a:t>
            </a:r>
            <a:endParaRPr lang="nl-BE" sz="1400" b="1" strike="sngStrike" dirty="0"/>
          </a:p>
          <a:p>
            <a:pPr marL="288000" lvl="1" indent="0">
              <a:buNone/>
            </a:pPr>
            <a:r>
              <a:rPr lang="nl-BE" sz="1400" dirty="0"/>
              <a:t>  	b) </a:t>
            </a:r>
            <a:r>
              <a:rPr lang="nl-BE" sz="1400" b="1" dirty="0"/>
              <a:t>technicus gasvormige brandstof </a:t>
            </a:r>
            <a:r>
              <a:rPr lang="nl-BE" sz="1400" dirty="0"/>
              <a:t>als vermeld in artikel 2 van het besluit…;</a:t>
            </a:r>
          </a:p>
          <a:p>
            <a:pPr marL="288000" lvl="1" indent="0">
              <a:buNone/>
            </a:pPr>
            <a:r>
              <a:rPr lang="nl-BE" sz="1400" dirty="0"/>
              <a:t>		erkenningsnummer </a:t>
            </a:r>
            <a:r>
              <a:rPr lang="nl-BE" sz="1400" b="1" dirty="0" err="1"/>
              <a:t>GVxxxxx</a:t>
            </a:r>
            <a:r>
              <a:rPr lang="nl-BE" sz="1400" b="1" dirty="0"/>
              <a:t> 	</a:t>
            </a:r>
            <a:r>
              <a:rPr lang="nl-BE" sz="1400" dirty="0"/>
              <a:t>(discipline GI of GII)</a:t>
            </a:r>
          </a:p>
          <a:p>
            <a:pPr marL="288000" lvl="1" indent="0">
              <a:buNone/>
            </a:pPr>
            <a:r>
              <a:rPr lang="nl-BE" sz="1400" strike="sngStrike" dirty="0"/>
              <a:t>  	c) </a:t>
            </a:r>
            <a:r>
              <a:rPr lang="nl-BE" sz="1400" b="1" strike="sngStrike" dirty="0"/>
              <a:t>technicus verwarmingsaudit</a:t>
            </a:r>
            <a:r>
              <a:rPr lang="nl-BE" sz="1400" strike="sngStrike" dirty="0"/>
              <a:t> als vermeld in artikel 2 van het besluit…;</a:t>
            </a:r>
          </a:p>
          <a:p>
            <a:pPr marL="288000" lvl="1" indent="0">
              <a:buNone/>
            </a:pPr>
            <a:r>
              <a:rPr lang="nl-BE" sz="1400" strike="sngStrike" dirty="0"/>
              <a:t>		erkenningsnummer </a:t>
            </a:r>
            <a:r>
              <a:rPr lang="nl-BE" sz="1400" b="1" strike="sngStrike" dirty="0" err="1"/>
              <a:t>VAxxxxx</a:t>
            </a:r>
            <a:endParaRPr lang="nl-BE" sz="1400" b="1" strike="sngStrike" dirty="0"/>
          </a:p>
          <a:p>
            <a:pPr marL="288000" lvl="1" indent="0">
              <a:buNone/>
            </a:pPr>
            <a:endParaRPr lang="nl-BE" sz="1400" dirty="0"/>
          </a:p>
          <a:p>
            <a:pPr marL="288000" lvl="1" indent="0">
              <a:buNone/>
            </a:pPr>
            <a:r>
              <a:rPr lang="nl-BE" sz="1400" dirty="0"/>
              <a:t>Opm. 1: ‘Het besluit inzake het onderhoud en nazicht van centrale stooktoestellen’ = </a:t>
            </a:r>
            <a:r>
              <a:rPr lang="nl-BE" sz="1400" b="1" dirty="0"/>
              <a:t>stooktoestellenbesluit</a:t>
            </a:r>
            <a:r>
              <a:rPr lang="nl-BE" sz="1400" dirty="0"/>
              <a:t> (zie verder)</a:t>
            </a:r>
          </a:p>
          <a:p>
            <a:pPr marL="288000" lvl="1" indent="0">
              <a:buNone/>
            </a:pPr>
            <a:endParaRPr lang="nl-BE" sz="1400" dirty="0"/>
          </a:p>
          <a:p>
            <a:pPr marL="288000" lvl="1" indent="0">
              <a:buNone/>
            </a:pPr>
            <a:r>
              <a:rPr lang="nl-BE" sz="1400" dirty="0"/>
              <a:t>Opm. 2: Een erkenningsnummer is </a:t>
            </a:r>
            <a:r>
              <a:rPr lang="nl-BE" sz="1400" b="1" dirty="0"/>
              <a:t>steeds een prefix (GV, TV of VA) gevolgd door vijf cijfers </a:t>
            </a:r>
            <a:r>
              <a:rPr lang="nl-BE" sz="1400" i="1" dirty="0"/>
              <a:t>(en niet TVO of GVO)</a:t>
            </a:r>
            <a:r>
              <a:rPr lang="nl-BE" sz="1400" dirty="0"/>
              <a:t>. </a:t>
            </a:r>
            <a:r>
              <a:rPr lang="nl-BE" sz="1400" b="1" dirty="0"/>
              <a:t>Nullen </a:t>
            </a:r>
            <a:r>
              <a:rPr lang="nl-BE" sz="1400" dirty="0"/>
              <a:t>steeds schrijven, bv. GV01230</a:t>
            </a:r>
          </a:p>
          <a:p>
            <a:pPr marL="288000" lvl="1" indent="0">
              <a:buNone/>
            </a:pPr>
            <a:endParaRPr lang="nl-BE" sz="1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CCE80C-1B94-4AD4-91D9-A170050F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4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0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VLAREL: </a:t>
            </a:r>
            <a:br>
              <a:rPr lang="nl-BE" sz="4400" dirty="0"/>
            </a:br>
            <a:r>
              <a:rPr lang="nl-BE" sz="4400" dirty="0"/>
              <a:t>erkenningsvoorwaarden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C49B03-23C7-4107-B1C3-68671BBA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5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6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erkenningsvoorwaarden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600" dirty="0"/>
              <a:t>Om een erkenning te kunnen behalen moet de aanvrager voldoen aan</a:t>
            </a:r>
          </a:p>
          <a:p>
            <a:pPr lvl="1"/>
            <a:r>
              <a:rPr lang="nl-BE" sz="1600" b="1" dirty="0"/>
              <a:t>Algemene</a:t>
            </a:r>
            <a:r>
              <a:rPr lang="nl-BE" sz="1600" dirty="0"/>
              <a:t> erkenningsvoorwaarden</a:t>
            </a:r>
          </a:p>
          <a:p>
            <a:pPr lvl="1"/>
            <a:r>
              <a:rPr lang="nl-BE" sz="1600" b="1" dirty="0"/>
              <a:t>Bijzondere</a:t>
            </a:r>
            <a:r>
              <a:rPr lang="nl-BE" sz="1600" dirty="0"/>
              <a:t> erkenningsvoorwaarden</a:t>
            </a:r>
          </a:p>
          <a:p>
            <a:pPr marL="288000" lvl="1" indent="0">
              <a:buNone/>
            </a:pPr>
            <a:r>
              <a:rPr lang="nl-BE" sz="1600" dirty="0"/>
              <a:t>Deze worden beschreven in hoofdstuk 4 van het VLAREL</a:t>
            </a:r>
          </a:p>
          <a:p>
            <a:pPr marL="288000" lvl="1" indent="0">
              <a:buNone/>
            </a:pPr>
            <a:endParaRPr lang="nl-BE" sz="1600" dirty="0"/>
          </a:p>
          <a:p>
            <a:r>
              <a:rPr lang="nl-BE" sz="1600" dirty="0"/>
              <a:t>Algemene erkenningsvoorwaarden:				(art. 8)</a:t>
            </a:r>
          </a:p>
          <a:p>
            <a:pPr lvl="1"/>
            <a:r>
              <a:rPr lang="nl-BE" sz="1600" dirty="0"/>
              <a:t>Een aanvrager moet, ongeacht het type erkenning, </a:t>
            </a:r>
            <a:r>
              <a:rPr lang="nl-BE" sz="1600" b="1" dirty="0"/>
              <a:t>voldoen aan de algemene erkenningsvoorwaarden</a:t>
            </a:r>
            <a:r>
              <a:rPr lang="nl-BE" sz="1600" dirty="0"/>
              <a:t> opdat de erkenning kan worden toegekend</a:t>
            </a:r>
          </a:p>
          <a:p>
            <a:pPr lvl="1"/>
            <a:endParaRPr lang="nl-BE" sz="1600" dirty="0"/>
          </a:p>
          <a:p>
            <a:pPr lvl="1"/>
            <a:r>
              <a:rPr lang="nl-BE" sz="1600" dirty="0"/>
              <a:t>De aanvrager van de erkenning (</a:t>
            </a:r>
            <a:r>
              <a:rPr lang="nl-BE" sz="1600" dirty="0" err="1"/>
              <a:t>i.g.v</a:t>
            </a:r>
            <a:r>
              <a:rPr lang="nl-BE" sz="1600" dirty="0"/>
              <a:t>. technicus: natuurlijk persoon) :</a:t>
            </a:r>
          </a:p>
          <a:p>
            <a:pPr lvl="2"/>
            <a:r>
              <a:rPr lang="nl-BE" sz="1400" dirty="0"/>
              <a:t>heeft in de periode van </a:t>
            </a:r>
            <a:r>
              <a:rPr lang="nl-BE" sz="1400" b="1" dirty="0"/>
              <a:t>drie jaar </a:t>
            </a:r>
            <a:r>
              <a:rPr lang="nl-BE" sz="1400" dirty="0"/>
              <a:t>die de erkenningsaanvraag voorafgaat, in een lidstaat van de Europese Economische Ruimte (EER) </a:t>
            </a:r>
            <a:r>
              <a:rPr lang="nl-BE" sz="1400" b="1" dirty="0"/>
              <a:t>geen strafrechtelijke veroordeling opgelopen voor overtredingen van de milieuwetgeving </a:t>
            </a:r>
            <a:r>
              <a:rPr lang="nl-BE" sz="1400" dirty="0"/>
              <a:t>die verband houden met het gebruik van de erkenning;</a:t>
            </a:r>
          </a:p>
          <a:p>
            <a:pPr lvl="2"/>
            <a:endParaRPr lang="nl-BE" sz="1400" dirty="0"/>
          </a:p>
          <a:p>
            <a:pPr lvl="2"/>
            <a:r>
              <a:rPr lang="nl-BE" sz="1400" dirty="0"/>
              <a:t>werd in de periode van </a:t>
            </a:r>
            <a:r>
              <a:rPr lang="nl-BE" sz="1400" b="1" dirty="0"/>
              <a:t>twee jaar </a:t>
            </a:r>
            <a:r>
              <a:rPr lang="nl-BE" sz="1400" dirty="0"/>
              <a:t>die de erkenningsaanvraag voorafgaat, </a:t>
            </a:r>
            <a:r>
              <a:rPr lang="nl-BE" sz="1400" b="1" dirty="0"/>
              <a:t>geen erkenning opgeheven</a:t>
            </a:r>
            <a:r>
              <a:rPr lang="nl-BE" sz="1400" dirty="0"/>
              <a:t> wegens schending van een of meerdere van de algemene of bijzondere gebruikseisen van de erkenning (zie verder).</a:t>
            </a:r>
          </a:p>
          <a:p>
            <a:pPr lvl="1"/>
            <a:endParaRPr lang="nl-BE" sz="1600" dirty="0"/>
          </a:p>
          <a:p>
            <a:pPr marL="288000" lvl="1" indent="0">
              <a:buNone/>
            </a:pPr>
            <a:endParaRPr lang="nl-BE" sz="1600" dirty="0"/>
          </a:p>
          <a:p>
            <a:pPr marL="288000" lvl="1" indent="0">
              <a:buNone/>
            </a:pPr>
            <a:endParaRPr lang="nl-BE" sz="16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90C2D3-B078-44D4-B663-6D118896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6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3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erkenningsvoorwaarden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1235619" y="1478037"/>
            <a:ext cx="7416256" cy="4098925"/>
          </a:xfrm>
        </p:spPr>
        <p:txBody>
          <a:bodyPr/>
          <a:lstStyle/>
          <a:p>
            <a:r>
              <a:rPr lang="nl-BE" sz="1600" dirty="0"/>
              <a:t>Bijzondere erkenningsvoorwaarden:			(art. 14-16)</a:t>
            </a:r>
          </a:p>
          <a:p>
            <a:pPr lvl="1"/>
            <a:r>
              <a:rPr lang="nl-BE" sz="1600" dirty="0"/>
              <a:t>Deze beschrijven enkele voorwaarden, verschillend per type erkenning, waaraan de aanvrager moet voldoen opdat deze erkend kan worden</a:t>
            </a:r>
          </a:p>
          <a:p>
            <a:pPr lvl="1"/>
            <a:endParaRPr lang="nl-BE" sz="1600" dirty="0"/>
          </a:p>
          <a:p>
            <a:pPr lvl="1"/>
            <a:r>
              <a:rPr lang="nl-BE" sz="1600" dirty="0"/>
              <a:t>Een aanvrager van een erkenning als technicus vloeibare of gasvormige brandstof of verwarmingsaudit moet:</a:t>
            </a:r>
          </a:p>
          <a:p>
            <a:pPr lvl="2"/>
            <a:r>
              <a:rPr lang="nl-BE" sz="1400" dirty="0"/>
              <a:t>Een </a:t>
            </a:r>
            <a:r>
              <a:rPr lang="nl-BE" sz="1400" b="1" dirty="0"/>
              <a:t>natuurlijk persoon </a:t>
            </a:r>
            <a:r>
              <a:rPr lang="nl-BE" sz="1400" dirty="0"/>
              <a:t>zijn</a:t>
            </a:r>
          </a:p>
          <a:p>
            <a:pPr lvl="3"/>
            <a:r>
              <a:rPr lang="nl-BE" sz="1400" b="1" dirty="0"/>
              <a:t>Een erkenning wordt dus verleend op naam, niet aan een bedrijf</a:t>
            </a:r>
          </a:p>
          <a:p>
            <a:pPr lvl="3"/>
            <a:r>
              <a:rPr lang="nl-BE" sz="1400" dirty="0"/>
              <a:t>Een erkenning mag dus </a:t>
            </a:r>
            <a:r>
              <a:rPr lang="nl-BE" sz="1400" b="1" dirty="0"/>
              <a:t>niet</a:t>
            </a:r>
            <a:r>
              <a:rPr lang="nl-BE" sz="1400" dirty="0"/>
              <a:t> gebruikt worden door iemand anders</a:t>
            </a:r>
            <a:br>
              <a:rPr lang="nl-BE" sz="1400" dirty="0"/>
            </a:br>
            <a:r>
              <a:rPr lang="nl-BE" sz="1400" i="1" dirty="0"/>
              <a:t>Bv. niet door collega, niet door vorige werkgever</a:t>
            </a:r>
          </a:p>
          <a:p>
            <a:pPr lvl="2"/>
            <a:r>
              <a:rPr lang="nl-BE" sz="1400" dirty="0"/>
              <a:t>In het bezit zijn van een </a:t>
            </a:r>
            <a:r>
              <a:rPr lang="nl-BE" sz="1400" b="1" dirty="0"/>
              <a:t>certificaat</a:t>
            </a:r>
            <a:r>
              <a:rPr lang="nl-BE" sz="1400" dirty="0"/>
              <a:t> </a:t>
            </a:r>
            <a:r>
              <a:rPr lang="nl-BE" sz="1400" b="1" dirty="0"/>
              <a:t>van bekwaamheid </a:t>
            </a:r>
            <a:r>
              <a:rPr lang="nl-BE" sz="1400" dirty="0"/>
              <a:t>inzake;</a:t>
            </a:r>
          </a:p>
          <a:p>
            <a:pPr lvl="3"/>
            <a:r>
              <a:rPr lang="nl-BE" sz="1400" dirty="0"/>
              <a:t>vloeibare brandstof 	(erkend technicus vloeibare brandstof)</a:t>
            </a:r>
          </a:p>
          <a:p>
            <a:pPr lvl="3"/>
            <a:r>
              <a:rPr lang="nl-BE" sz="1400" dirty="0"/>
              <a:t>gasvormige brandstof	(erkend technicus gasvormige brandstof)</a:t>
            </a:r>
          </a:p>
          <a:p>
            <a:pPr lvl="3"/>
            <a:r>
              <a:rPr lang="nl-BE" sz="1400" dirty="0"/>
              <a:t>verwarmingsaudit		(erkend technicus verwarmingsaudit)</a:t>
            </a:r>
          </a:p>
          <a:p>
            <a:pPr marL="864000" lvl="3" indent="0">
              <a:buNone/>
            </a:pPr>
            <a:r>
              <a:rPr lang="nl-BE" sz="1400" dirty="0"/>
              <a:t>uitgereikt door een </a:t>
            </a:r>
            <a:r>
              <a:rPr lang="nl-BE" sz="1400" b="1" dirty="0"/>
              <a:t>erkend opleidingscentrum</a:t>
            </a:r>
            <a:r>
              <a:rPr lang="nl-BE" sz="1400" dirty="0"/>
              <a:t>, nadat</a:t>
            </a:r>
          </a:p>
          <a:p>
            <a:pPr lvl="3"/>
            <a:r>
              <a:rPr lang="nl-BE" sz="1400" dirty="0"/>
              <a:t>opleiding gevolgd</a:t>
            </a:r>
          </a:p>
          <a:p>
            <a:pPr lvl="3"/>
            <a:r>
              <a:rPr lang="nl-BE" sz="1400" dirty="0"/>
              <a:t>geslaagd voor het bijhorende examen</a:t>
            </a:r>
          </a:p>
          <a:p>
            <a:pPr lvl="2"/>
            <a:r>
              <a:rPr lang="nl-BE" sz="1400" dirty="0"/>
              <a:t>Een geldig bewijs van </a:t>
            </a:r>
            <a:r>
              <a:rPr lang="nl-BE" sz="1400" b="1" dirty="0"/>
              <a:t>retributie</a:t>
            </a:r>
            <a:r>
              <a:rPr lang="nl-BE" sz="1400" dirty="0"/>
              <a:t>  (€144, geïndexeerd 2019) voorleggen aan de bevoegde afdeling of het opleidingscentrum </a:t>
            </a:r>
            <a:r>
              <a:rPr lang="nl-BE" sz="1400" dirty="0">
                <a:solidFill>
                  <a:srgbClr val="FF0000"/>
                </a:solidFill>
              </a:rPr>
              <a:t>(opgelet: vanaf 01/01/2020 nieuwe retributieregeling; zie laatste dia voor meer informatie)</a:t>
            </a:r>
            <a:endParaRPr lang="nl-BE" sz="1600" dirty="0"/>
          </a:p>
          <a:p>
            <a:pPr marL="288000" lvl="1" indent="0">
              <a:buNone/>
            </a:pPr>
            <a:endParaRPr lang="nl-BE" sz="16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DDA337-8079-431A-8B52-C2D9445E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7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3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erkenningsvoorwaarden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800" dirty="0"/>
              <a:t>Belangrijk!</a:t>
            </a:r>
          </a:p>
          <a:p>
            <a:pPr lvl="1"/>
            <a:r>
              <a:rPr lang="nl-BE" sz="1600" dirty="0"/>
              <a:t>Om de erkenning te behouden moet de erkende persoon minstens </a:t>
            </a:r>
            <a:r>
              <a:rPr lang="nl-BE" sz="1600" b="1" dirty="0"/>
              <a:t>vijfjaarlijks</a:t>
            </a:r>
            <a:r>
              <a:rPr lang="nl-BE" sz="1600" dirty="0"/>
              <a:t>:</a:t>
            </a:r>
          </a:p>
          <a:p>
            <a:pPr lvl="2"/>
            <a:r>
              <a:rPr lang="nl-BE" sz="1400" dirty="0"/>
              <a:t>Bijscholen in erkend opleidingscentrum</a:t>
            </a:r>
          </a:p>
          <a:p>
            <a:pPr lvl="2"/>
            <a:r>
              <a:rPr lang="nl-BE" sz="1400" dirty="0"/>
              <a:t>Retributie, geïndexeerd voor dat jaar, betalen </a:t>
            </a:r>
            <a:r>
              <a:rPr lang="nl-BE" sz="1400" dirty="0">
                <a:solidFill>
                  <a:srgbClr val="FF0000"/>
                </a:solidFill>
              </a:rPr>
              <a:t>(vanaf 01/01/2020 wijzigt de retributieregeling; zie laatste dia)   </a:t>
            </a:r>
          </a:p>
          <a:p>
            <a:pPr marL="576000" lvl="2" indent="0">
              <a:buNone/>
            </a:pPr>
            <a:endParaRPr lang="nl-BE" sz="1400" dirty="0"/>
          </a:p>
          <a:p>
            <a:pPr lvl="1"/>
            <a:r>
              <a:rPr lang="nl-BE" sz="1600" dirty="0"/>
              <a:t>De </a:t>
            </a:r>
            <a:r>
              <a:rPr lang="nl-BE" sz="1600" b="1" dirty="0"/>
              <a:t>datum van de geldigheid van de erkenning </a:t>
            </a:r>
            <a:r>
              <a:rPr lang="nl-BE" sz="1600" dirty="0"/>
              <a:t>wordt weergegeven op het certificaat van bekwaamheid dat wordt uitgereikt door de opleidingsinstelling</a:t>
            </a:r>
          </a:p>
          <a:p>
            <a:pPr lvl="2"/>
            <a:r>
              <a:rPr lang="nl-BE" sz="1400" dirty="0"/>
              <a:t>Deze datum kan u ook terugvinden op </a:t>
            </a:r>
            <a:r>
              <a:rPr lang="nl-BE" sz="1400" dirty="0">
                <a:hlinkClick r:id="rId2"/>
              </a:rPr>
              <a:t>de overzichtslijsten van erkende personen</a:t>
            </a:r>
            <a:r>
              <a:rPr lang="nl-BE" sz="1400" dirty="0"/>
              <a:t>. De technicus is voor de opvolging </a:t>
            </a:r>
            <a:r>
              <a:rPr lang="nl-BE" sz="1400" b="1" dirty="0"/>
              <a:t>zelf</a:t>
            </a:r>
            <a:r>
              <a:rPr lang="nl-BE" sz="1400" dirty="0"/>
              <a:t> verantwoordelijk</a:t>
            </a:r>
          </a:p>
          <a:p>
            <a:pPr lvl="1"/>
            <a:endParaRPr lang="nl-BE" sz="1600" dirty="0"/>
          </a:p>
          <a:p>
            <a:pPr lvl="1"/>
            <a:r>
              <a:rPr lang="nl-BE" sz="1600" dirty="0"/>
              <a:t>Sinds 1 januari 2016 schrijft de bevoegde afdeling GOP per kwartaal alle technici eenmalig aan van wie de erkenning tussen de 9</a:t>
            </a:r>
            <a:r>
              <a:rPr lang="nl-BE" sz="1600" baseline="30000" dirty="0"/>
              <a:t>e</a:t>
            </a:r>
            <a:r>
              <a:rPr lang="nl-BE" sz="1600" dirty="0"/>
              <a:t> en 12</a:t>
            </a:r>
            <a:r>
              <a:rPr lang="nl-BE" sz="1600" baseline="30000" dirty="0"/>
              <a:t>e</a:t>
            </a:r>
            <a:r>
              <a:rPr lang="nl-BE" sz="1600" dirty="0"/>
              <a:t> volgende maand zal vervallen</a:t>
            </a:r>
          </a:p>
          <a:p>
            <a:pPr lvl="2"/>
            <a:r>
              <a:rPr lang="nl-BE" sz="1400" dirty="0"/>
              <a:t>Technicus is zelf verantwoordelijk voor de inschrijving voor de bijscholing in een erkende opleidingsinstelling naar keuze</a:t>
            </a:r>
            <a:br>
              <a:rPr lang="nl-BE" sz="1400" dirty="0"/>
            </a:br>
            <a:r>
              <a:rPr lang="nl-BE" sz="1400" i="1" dirty="0"/>
              <a:t>Bv. Op 1 april 2016 worden alle technici ingelicht van wie de erkenning zal vervallen tussen 1 januari 2017 en 31 maart 2017.</a:t>
            </a:r>
          </a:p>
          <a:p>
            <a:pPr marL="288000" lvl="1" indent="0">
              <a:buNone/>
            </a:pPr>
            <a:endParaRPr lang="nl-BE" sz="1800" dirty="0"/>
          </a:p>
          <a:p>
            <a:pPr marL="288000" lvl="1" indent="0">
              <a:buNone/>
            </a:pPr>
            <a:endParaRPr lang="nl-BE" sz="1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A992CC-BC29-429B-AE71-87FC01E0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8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VLAREL: erkenningsvoorwaarden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nl-BE" dirty="0"/>
              <a:t>Indien de bijscholing </a:t>
            </a:r>
            <a:r>
              <a:rPr lang="nl-BE" b="1" dirty="0"/>
              <a:t>tijdig</a:t>
            </a:r>
            <a:r>
              <a:rPr lang="nl-BE" dirty="0"/>
              <a:t> gevolgd wordt:</a:t>
            </a:r>
          </a:p>
          <a:p>
            <a:pPr lvl="2"/>
            <a:r>
              <a:rPr lang="nl-BE" b="1" dirty="0">
                <a:solidFill>
                  <a:schemeClr val="accent1"/>
                </a:solidFill>
              </a:rPr>
              <a:t>Vóór het vijfde jaar </a:t>
            </a:r>
            <a:r>
              <a:rPr lang="nl-BE" dirty="0"/>
              <a:t>van de erkenning: </a:t>
            </a:r>
          </a:p>
          <a:p>
            <a:pPr lvl="3"/>
            <a:r>
              <a:rPr lang="nl-BE" dirty="0"/>
              <a:t>nieuw certificaat geldig voor zes jaar vanaf de datum dat de persoon slaagt voor het examen </a:t>
            </a:r>
          </a:p>
          <a:p>
            <a:pPr lvl="2"/>
            <a:endParaRPr lang="nl-BE" dirty="0"/>
          </a:p>
          <a:p>
            <a:pPr lvl="2"/>
            <a:r>
              <a:rPr lang="nl-BE" b="1" dirty="0">
                <a:solidFill>
                  <a:schemeClr val="accent1"/>
                </a:solidFill>
              </a:rPr>
              <a:t>In het vijfde (laatste) jaar </a:t>
            </a:r>
            <a:r>
              <a:rPr lang="nl-BE" dirty="0"/>
              <a:t>van de erkenning: </a:t>
            </a:r>
          </a:p>
          <a:p>
            <a:pPr lvl="3"/>
            <a:r>
              <a:rPr lang="nl-BE" dirty="0"/>
              <a:t>nieuw certificaat geldig voor vijf jaar vanaf de vervaldatum van de huidige erkenning</a:t>
            </a:r>
          </a:p>
          <a:p>
            <a:pPr marL="576000" lvl="2" indent="0">
              <a:buNone/>
            </a:pPr>
            <a:endParaRPr lang="nl-BE" dirty="0"/>
          </a:p>
          <a:p>
            <a:pPr marL="576000" lvl="2" indent="0">
              <a:buNone/>
            </a:pPr>
            <a:r>
              <a:rPr lang="nl-BE" i="1" dirty="0"/>
              <a:t>Bv. erkend op 1/10/2015 </a:t>
            </a:r>
            <a:r>
              <a:rPr lang="nl-BE" i="1" dirty="0">
                <a:sym typeface="Wingdings" panose="05000000000000000000" pitchFamily="2" charset="2"/>
              </a:rPr>
              <a:t> geldig tot 1/10/2020</a:t>
            </a:r>
            <a:endParaRPr lang="nl-BE" i="1" dirty="0"/>
          </a:p>
          <a:p>
            <a:pPr marL="1084400" lvl="4" indent="-101600"/>
            <a:r>
              <a:rPr lang="nl-BE" i="1" dirty="0"/>
              <a:t>Bijscholing gevolgd op 1/5/2018 </a:t>
            </a:r>
            <a:r>
              <a:rPr lang="nl-BE" i="1" dirty="0">
                <a:sym typeface="Wingdings" panose="05000000000000000000" pitchFamily="2" charset="2"/>
              </a:rPr>
              <a:t> geldig tot 1/5/2024</a:t>
            </a:r>
          </a:p>
          <a:p>
            <a:pPr marL="982800" lvl="4" indent="127000"/>
            <a:r>
              <a:rPr lang="nl-BE" i="1" dirty="0">
                <a:sym typeface="Wingdings" panose="05000000000000000000" pitchFamily="2" charset="2"/>
              </a:rPr>
              <a:t>Bijscholing gevolgd op 1/5/2020  geldig tot 1/10/2025</a:t>
            </a:r>
            <a:endParaRPr lang="nl-BE" i="1" dirty="0"/>
          </a:p>
          <a:p>
            <a:pPr marL="576000" lvl="2" indent="0">
              <a:buNone/>
            </a:pPr>
            <a:endParaRPr lang="nl-BE" sz="2800" dirty="0"/>
          </a:p>
          <a:p>
            <a:pPr marL="288000" lvl="1" indent="0">
              <a:buNone/>
            </a:pPr>
            <a:endParaRPr lang="nl-BE" sz="3200" dirty="0"/>
          </a:p>
          <a:p>
            <a:pPr marL="288000" lvl="1" indent="0">
              <a:buNone/>
            </a:pPr>
            <a:endParaRPr lang="nl-BE" sz="32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C9227F-137C-4665-89CC-691E6A27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29/05/2023</a:t>
            </a:fld>
            <a:r>
              <a:rPr lang="nl-BE">
                <a:latin typeface="FlandersArtSans-Regular" panose="00000500000000000000" pitchFamily="2" charset="0"/>
              </a:rPr>
              <a:t> </a:t>
            </a:r>
            <a:r>
              <a:rPr lang="nl-BE" b="1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9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77973"/>
      </p:ext>
    </p:extLst>
  </p:cSld>
  <p:clrMapOvr>
    <a:masterClrMapping/>
  </p:clrMapOvr>
</p:sld>
</file>

<file path=ppt/theme/theme1.xml><?xml version="1.0" encoding="utf-8"?>
<a:theme xmlns:a="http://schemas.openxmlformats.org/drawingml/2006/main" name="Omgeving-template_Groen_FlandersFont-ingesloten">
  <a:themeElements>
    <a:clrScheme name="Aangepast 6">
      <a:dk1>
        <a:sysClr val="windowText" lastClr="000000"/>
      </a:dk1>
      <a:lt1>
        <a:sysClr val="window" lastClr="FFFFFF"/>
      </a:lt1>
      <a:dk2>
        <a:srgbClr val="926DA5"/>
      </a:dk2>
      <a:lt2>
        <a:srgbClr val="EEECE1"/>
      </a:lt2>
      <a:accent1>
        <a:srgbClr val="D96422"/>
      </a:accent1>
      <a:accent2>
        <a:srgbClr val="6E8C2B"/>
      </a:accent2>
      <a:accent3>
        <a:srgbClr val="8AAE26"/>
      </a:accent3>
      <a:accent4>
        <a:srgbClr val="A2C61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00509E9A-BA82-472A-BA2B-D9D1FB9FA071}" vid="{3147FCF8-3A3C-43B6-A9D7-649326A143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1818</Words>
  <Application>Microsoft Office PowerPoint</Application>
  <PresentationFormat>Diavoorstelling (4:3)</PresentationFormat>
  <Paragraphs>235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FlandersArtSans-Bold</vt:lpstr>
      <vt:lpstr>FlandersArtSans-Medium</vt:lpstr>
      <vt:lpstr>FlandersArtSans-Regular</vt:lpstr>
      <vt:lpstr>Omgeving-template_Groen_FlandersFont-ingesloten</vt:lpstr>
      <vt:lpstr>VLAREL:  inleiding, definities  en toepassingsgebied</vt:lpstr>
      <vt:lpstr>VLAREL: inleiding</vt:lpstr>
      <vt:lpstr>VLAREL: definities en toepassingsgebied</vt:lpstr>
      <vt:lpstr>VLAREL: categorieën van erkenningen</vt:lpstr>
      <vt:lpstr>VLAREL:  erkenningsvoorwaarden</vt:lpstr>
      <vt:lpstr>VLAREL: erkenningsvoorwaarden</vt:lpstr>
      <vt:lpstr>VLAREL: erkenningsvoorwaarden</vt:lpstr>
      <vt:lpstr>VLAREL: erkenningsvoorwaarden</vt:lpstr>
      <vt:lpstr>VLAREL: erkenningsvoorwaarden</vt:lpstr>
      <vt:lpstr>VLAREL: erkenningsvoorwaarden</vt:lpstr>
      <vt:lpstr>VLAREL: erkenningsvoorwaarden</vt:lpstr>
      <vt:lpstr>VLAREL: gelijkwaardigheid</vt:lpstr>
      <vt:lpstr>VLAREL: gebruikseisen</vt:lpstr>
      <vt:lpstr>VLAREL: gebruikseisen</vt:lpstr>
      <vt:lpstr>VLAREL: gebruikseisen</vt:lpstr>
      <vt:lpstr>VLAREL: gebruikseisen</vt:lpstr>
      <vt:lpstr>VLAREL: gebruikseisen</vt:lpstr>
      <vt:lpstr>VLAREL: gebruikseisen</vt:lpstr>
      <vt:lpstr>VLAREL: slot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VLAREL:  inleiding, definities  en toepassingsgebied</dc:title>
  <dc:creator>Patrick UTEN</dc:creator>
  <cp:lastModifiedBy>Patrick</cp:lastModifiedBy>
  <cp:revision>3</cp:revision>
  <cp:lastPrinted>2023-05-29T11:01:55Z</cp:lastPrinted>
  <dcterms:created xsi:type="dcterms:W3CDTF">2019-09-25T19:27:49Z</dcterms:created>
  <dcterms:modified xsi:type="dcterms:W3CDTF">2023-05-29T11:03:03Z</dcterms:modified>
</cp:coreProperties>
</file>