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5" r:id="rId3"/>
    <p:sldId id="277" r:id="rId4"/>
    <p:sldId id="281" r:id="rId5"/>
    <p:sldId id="432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998" y="288000"/>
            <a:ext cx="4685810" cy="62640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  <p:sp>
        <p:nvSpPr>
          <p:cNvPr id="9" name="Tekstvak 3"/>
          <p:cNvSpPr txBox="1"/>
          <p:nvPr userDrawn="1"/>
        </p:nvSpPr>
        <p:spPr>
          <a:xfrm>
            <a:off x="6992666" y="6229572"/>
            <a:ext cx="258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800" dirty="0" err="1">
                <a:solidFill>
                  <a:schemeClr val="bg1"/>
                </a:solidFill>
              </a:rPr>
              <a:t>Leiegardens</a:t>
            </a:r>
            <a:r>
              <a:rPr lang="nl-BE" sz="800" dirty="0">
                <a:solidFill>
                  <a:schemeClr val="bg1"/>
                </a:solidFill>
              </a:rPr>
              <a:t> 2014,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Your</a:t>
            </a:r>
            <a:r>
              <a:rPr lang="nl-BE" sz="800" baseline="0" dirty="0">
                <a:solidFill>
                  <a:schemeClr val="bg1"/>
                </a:solidFill>
              </a:rPr>
              <a:t> </a:t>
            </a:r>
            <a:r>
              <a:rPr lang="nl-BE" sz="800" baseline="0" dirty="0" err="1">
                <a:solidFill>
                  <a:schemeClr val="bg1"/>
                </a:solidFill>
              </a:rPr>
              <a:t>Estate</a:t>
            </a:r>
            <a:r>
              <a:rPr lang="nl-BE" sz="800" baseline="0" dirty="0">
                <a:solidFill>
                  <a:schemeClr val="bg1"/>
                </a:solidFill>
              </a:rPr>
              <a:t> Solution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80C755-511B-4B3D-87EE-0FB2B75636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04" y="1460290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476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305417"/>
            <a:ext cx="1915595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88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</p:spTree>
    <p:extLst>
      <p:ext uri="{BB962C8B-B14F-4D97-AF65-F5344CB8AC3E}">
        <p14:creationId xmlns:p14="http://schemas.microsoft.com/office/powerpoint/2010/main" val="359309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4716611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294822"/>
            <a:ext cx="1915595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7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5954048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" y="5959407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979926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2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9/10/2019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3" y="5978750"/>
            <a:ext cx="1678266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998" y="288000"/>
            <a:ext cx="4685810" cy="62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>
            <a:spLocks/>
          </p:cNvSpPr>
          <p:nvPr/>
        </p:nvSpPr>
        <p:spPr>
          <a:xfrm>
            <a:off x="310393" y="288000"/>
            <a:ext cx="3863606" cy="626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17" name="Rechthoekige driehoek 16"/>
          <p:cNvSpPr/>
          <p:nvPr/>
        </p:nvSpPr>
        <p:spPr>
          <a:xfrm>
            <a:off x="4173998" y="288000"/>
            <a:ext cx="1623939" cy="626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2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92" y="288000"/>
            <a:ext cx="8549415" cy="62640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1" y="640020"/>
            <a:ext cx="1845816" cy="719999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3" y="5635532"/>
            <a:ext cx="1373552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6D8B2B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0">
                <a:solidFill>
                  <a:schemeClr val="accent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Rechthoek 3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9/10/2019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1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9/10/2019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6D8B2B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235619" y="1690688"/>
            <a:ext cx="7416256" cy="4098925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259388" y="1690688"/>
            <a:ext cx="3392487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9/10/2019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 b="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6D8B2B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9B9B9B"/>
                </a:solidFill>
                <a:latin typeface="+mn-lt"/>
              </a:defRPr>
            </a:lvl1pPr>
          </a:lstStyle>
          <a:p>
            <a:fld id="{7749CDD0-7D77-4D23-9A27-F361E39BA472}" type="datetime1">
              <a:rPr lang="nl-BE" smtClean="0">
                <a:latin typeface="FlandersArtSans-Regular" panose="00000500000000000000" pitchFamily="2" charset="0"/>
              </a:rPr>
              <a:pPr/>
              <a:t>9/10/2019</a:t>
            </a:fld>
            <a:r>
              <a:rPr lang="nl-BE" dirty="0">
                <a:latin typeface="FlandersArtSans-Regular" panose="00000500000000000000" pitchFamily="2" charset="0"/>
              </a:rPr>
              <a:t> </a:t>
            </a:r>
            <a:r>
              <a:rPr lang="nl-BE" b="1" dirty="0">
                <a:latin typeface="FlandersArtSans-Regular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ArtSans-Regular" panose="00000500000000000000" pitchFamily="2" charset="0"/>
              </a:rPr>
              <a:pPr/>
              <a:t>‹nr.›</a:t>
            </a:fld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235075" y="1690688"/>
            <a:ext cx="3708400" cy="4227512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943475" y="1690688"/>
            <a:ext cx="3708400" cy="4160837"/>
          </a:xfr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2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2305877" y="5784574"/>
            <a:ext cx="5387010" cy="612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marL="1152000" indent="0">
              <a:buNone/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621682"/>
            <a:ext cx="1850849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5632354"/>
            <a:ext cx="1293879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dirty="0"/>
              <a:t>versie mei 2015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005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844800" y="6339600"/>
            <a:ext cx="110607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9/10/2019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9B9B9B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9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Bold" panose="00000800000000000000" pitchFamily="2" charset="0"/>
                <a:ea typeface="+mn-ea"/>
                <a:cs typeface="+mn-cs"/>
              </a:rPr>
              <a:t>Klik om de modelstijlen te bewerken</a:t>
            </a:r>
          </a:p>
          <a:p>
            <a:pPr marL="576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0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6D8B2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Tweede niveau</a:t>
            </a:r>
          </a:p>
          <a:p>
            <a:pPr marL="864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21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Derde niveau</a:t>
            </a:r>
          </a:p>
          <a:p>
            <a:pPr marL="1152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2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Vierde niveau</a:t>
            </a:r>
          </a:p>
          <a:p>
            <a:pPr marL="1440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19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Vijfde niveau 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17EB92-328A-41DE-A88B-AAC97BB75D8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67" y="5674844"/>
            <a:ext cx="894214" cy="10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accent2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2200" b="1" kern="1200" spc="0" baseline="0">
          <a:solidFill>
            <a:srgbClr val="9B9B9B"/>
          </a:solidFill>
          <a:latin typeface="FlandersArtSans-Medium" panose="000006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1"/>
        </a:buBlip>
        <a:tabLst/>
        <a:defRPr sz="18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2"/>
        </a:buBlip>
        <a:tabLst/>
        <a:defRPr sz="16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9"/>
        </a:buBlip>
        <a:tabLst/>
        <a:defRPr sz="1400" b="1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fmilieubrussel.be/" TargetMode="External"/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wac.b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evingvlaanderen.be/erkenninge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96091" y="2149009"/>
            <a:ext cx="5279348" cy="1597081"/>
          </a:xfrm>
        </p:spPr>
        <p:txBody>
          <a:bodyPr/>
          <a:lstStyle/>
          <a:p>
            <a:r>
              <a:rPr lang="nl-BE" sz="3800" dirty="0"/>
              <a:t>Het </a:t>
            </a:r>
            <a:r>
              <a:rPr lang="nl-BE" sz="4000" dirty="0"/>
              <a:t>VLAREL</a:t>
            </a:r>
            <a:r>
              <a:rPr lang="nl-BE" sz="3800" dirty="0"/>
              <a:t> en het stooktoestellenbesluit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Overzicht van belangrijke aandachtspunten uit de wetgeving voor technici gasvormige brandstof, vloeibare brandstof en verwarmingsaudit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2580942" y="5784850"/>
            <a:ext cx="5386387" cy="612775"/>
          </a:xfrm>
        </p:spPr>
        <p:txBody>
          <a:bodyPr/>
          <a:lstStyle/>
          <a:p>
            <a:r>
              <a:rPr lang="nl-BE" sz="1100" dirty="0">
                <a:solidFill>
                  <a:schemeClr val="bg1"/>
                </a:solidFill>
              </a:rPr>
              <a:t>Versie 1 oktober 2019</a:t>
            </a:r>
          </a:p>
          <a:p>
            <a:pPr marL="0" indent="0">
              <a:buNone/>
            </a:pPr>
            <a:r>
              <a:rPr lang="nl-BE" sz="1100" dirty="0">
                <a:solidFill>
                  <a:schemeClr val="bg1"/>
                </a:solidFill>
              </a:rPr>
              <a:t>Afdeling Gebiedsontwikkeling, Omgevingsplanning en –projecten</a:t>
            </a:r>
            <a:br>
              <a:rPr lang="nl-BE" sz="1100" dirty="0">
                <a:solidFill>
                  <a:schemeClr val="bg1"/>
                </a:solidFill>
              </a:rPr>
            </a:br>
            <a:r>
              <a:rPr lang="nl-BE" sz="1100" dirty="0">
                <a:solidFill>
                  <a:schemeClr val="bg1"/>
                </a:solidFill>
              </a:rPr>
              <a:t>Departement Omgeving</a:t>
            </a:r>
          </a:p>
        </p:txBody>
      </p:sp>
    </p:spTree>
    <p:extLst>
      <p:ext uri="{BB962C8B-B14F-4D97-AF65-F5344CB8AC3E}">
        <p14:creationId xmlns:p14="http://schemas.microsoft.com/office/powerpoint/2010/main" val="262635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1235619" y="1520567"/>
            <a:ext cx="7416256" cy="4098925"/>
          </a:xfrm>
        </p:spPr>
        <p:txBody>
          <a:bodyPr/>
          <a:lstStyle/>
          <a:p>
            <a:r>
              <a:rPr lang="nl-BE" dirty="0"/>
              <a:t>Regelgeving in het Vlaams Gewest</a:t>
            </a:r>
          </a:p>
          <a:p>
            <a:pPr lvl="1"/>
            <a:r>
              <a:rPr lang="nl-BE" b="0" dirty="0"/>
              <a:t>Stooktoestellenbesluit</a:t>
            </a:r>
          </a:p>
          <a:p>
            <a:pPr lvl="1"/>
            <a:r>
              <a:rPr lang="nl-BE" b="0" dirty="0"/>
              <a:t>Erkenningen: VLAREL</a:t>
            </a:r>
          </a:p>
          <a:p>
            <a:pPr lvl="1"/>
            <a:r>
              <a:rPr lang="nl-BE" b="0" dirty="0"/>
              <a:t>Andere nuttige wetteksten: normen, VLAREM</a:t>
            </a:r>
          </a:p>
          <a:p>
            <a:endParaRPr lang="nl-BE" dirty="0"/>
          </a:p>
          <a:p>
            <a:r>
              <a:rPr lang="nl-BE" dirty="0"/>
              <a:t>Informatie- en communicatiemateriaal</a:t>
            </a:r>
          </a:p>
          <a:p>
            <a:endParaRPr lang="nl-BE" dirty="0"/>
          </a:p>
          <a:p>
            <a:r>
              <a:rPr lang="nl-BE" dirty="0"/>
              <a:t>Toezicht en handhaving</a:t>
            </a:r>
          </a:p>
          <a:p>
            <a:pPr lvl="1"/>
            <a:r>
              <a:rPr lang="nl-BE" b="0" dirty="0"/>
              <a:t>Departement Omgeving, afdeling Gebiedsontwikkeling, Omgevingsplanning en -projecten</a:t>
            </a:r>
          </a:p>
          <a:p>
            <a:pPr lvl="1"/>
            <a:r>
              <a:rPr lang="nl-BE" b="0" dirty="0"/>
              <a:t>Controle</a:t>
            </a:r>
          </a:p>
          <a:p>
            <a:pPr lvl="1"/>
            <a:r>
              <a:rPr lang="nl-BE" b="0" dirty="0"/>
              <a:t>Lokale toezichthouders</a:t>
            </a:r>
          </a:p>
          <a:p>
            <a:endParaRPr lang="nl-BE" dirty="0"/>
          </a:p>
          <a:p>
            <a:r>
              <a:rPr lang="nl-BE" dirty="0"/>
              <a:t>Contact en vragen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769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Disclaimer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000" dirty="0">
                <a:latin typeface="FlandersArtSans-Regular" panose="00000500000000000000" pitchFamily="2" charset="0"/>
              </a:rPr>
              <a:t>Deze presentatie werd opgesteld in de zomer van 2019, mogelijks is de regelgeving sindsdien gewijzigd. Het is daarom </a:t>
            </a:r>
            <a:r>
              <a:rPr lang="nl-BE" sz="2000" b="1" dirty="0">
                <a:latin typeface="FlandersArtSans-Regular" panose="00000500000000000000" pitchFamily="2" charset="0"/>
              </a:rPr>
              <a:t>aanbevolen </a:t>
            </a:r>
            <a:r>
              <a:rPr lang="nl-BE" sz="2000" dirty="0">
                <a:latin typeface="FlandersArtSans-Regular" panose="00000500000000000000" pitchFamily="2" charset="0"/>
                <a:hlinkClick r:id="rId2"/>
              </a:rPr>
              <a:t>www.omgevingvlaanderen.be/erkenningen</a:t>
            </a:r>
            <a:r>
              <a:rPr lang="nl-BE" sz="2000" dirty="0">
                <a:latin typeface="FlandersArtSans-Regular" panose="00000500000000000000" pitchFamily="2" charset="0"/>
              </a:rPr>
              <a:t> </a:t>
            </a:r>
            <a:r>
              <a:rPr lang="nl-BE" sz="2000" b="1" dirty="0">
                <a:latin typeface="FlandersArtSans-Regular" panose="00000500000000000000" pitchFamily="2" charset="0"/>
              </a:rPr>
              <a:t>te raadplegen</a:t>
            </a:r>
            <a:r>
              <a:rPr lang="nl-BE" sz="2000" dirty="0">
                <a:latin typeface="FlandersArtSans-Regular" panose="00000500000000000000" pitchFamily="2" charset="0"/>
              </a:rPr>
              <a:t> om na te gaan of u de meest recente versie van deze presentatie gebruikt. </a:t>
            </a:r>
          </a:p>
          <a:p>
            <a:endParaRPr lang="nl-BE" sz="2000" dirty="0">
              <a:latin typeface="FlandersArtSans-Regular" panose="00000500000000000000" pitchFamily="2" charset="0"/>
            </a:endParaRPr>
          </a:p>
          <a:p>
            <a:r>
              <a:rPr lang="nl-BE" sz="2000" dirty="0">
                <a:solidFill>
                  <a:srgbClr val="FF0000"/>
                </a:solidFill>
                <a:latin typeface="FlandersArtSans-Regular" panose="00000500000000000000" pitchFamily="2" charset="0"/>
              </a:rPr>
              <a:t>De presentatie werd opgesteld rekening houdend met de wijzigingen aan de regelgeving door de VLAREM-trein 2017 (inwerkingtreding 01/10/2019). </a:t>
            </a:r>
          </a:p>
          <a:p>
            <a:pPr marL="0" indent="0">
              <a:buNone/>
            </a:pPr>
            <a:endParaRPr lang="nl-BE" sz="2000" dirty="0">
              <a:latin typeface="FlandersArtSans-Regular" panose="00000500000000000000" pitchFamily="2" charset="0"/>
            </a:endParaRPr>
          </a:p>
          <a:p>
            <a:r>
              <a:rPr lang="nl-BE" sz="2000" dirty="0">
                <a:latin typeface="FlandersArtSans-Regular" panose="00000500000000000000" pitchFamily="2" charset="0"/>
              </a:rPr>
              <a:t>Deze presentatie is </a:t>
            </a:r>
            <a:r>
              <a:rPr lang="nl-BE" sz="2000" b="1" dirty="0">
                <a:latin typeface="FlandersArtSans-Regular" panose="00000500000000000000" pitchFamily="2" charset="0"/>
              </a:rPr>
              <a:t>geen vervangende tekst voor de regelgeving </a:t>
            </a:r>
            <a:r>
              <a:rPr lang="nl-BE" sz="2000" dirty="0">
                <a:latin typeface="FlandersArtSans-Regular" panose="00000500000000000000" pitchFamily="2" charset="0"/>
              </a:rPr>
              <a:t>en is enkel bedoeld als een kennismaking met de regelgeving, waarbij enkele belangrijke aandachtspunten worden aangekaart.</a:t>
            </a:r>
          </a:p>
          <a:p>
            <a:endParaRPr lang="nl-BE" sz="2000" dirty="0">
              <a:latin typeface="FlandersArtSans-Regular" panose="00000500000000000000" pitchFamily="2" charset="0"/>
            </a:endParaRPr>
          </a:p>
          <a:p>
            <a:endParaRPr lang="nl-BE" sz="2000" dirty="0">
              <a:latin typeface="FlandersArtSans-Regular" panose="00000500000000000000" pitchFamily="2" charset="0"/>
            </a:endParaRPr>
          </a:p>
          <a:p>
            <a:pPr lvl="1"/>
            <a:endParaRPr lang="nl-BE" sz="2000" dirty="0"/>
          </a:p>
          <a:p>
            <a:endParaRPr lang="nl-BE" sz="2000" dirty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7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Regelgeving: overzicht</a:t>
            </a:r>
          </a:p>
        </p:txBody>
      </p:sp>
    </p:spTree>
    <p:extLst>
      <p:ext uri="{BB962C8B-B14F-4D97-AF65-F5344CB8AC3E}">
        <p14:creationId xmlns:p14="http://schemas.microsoft.com/office/powerpoint/2010/main" val="118890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Regelgeving: 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600" dirty="0"/>
              <a:t>Geldende regelgeving in het Vlaams Gewest:</a:t>
            </a:r>
          </a:p>
          <a:p>
            <a:pPr lvl="1"/>
            <a:r>
              <a:rPr lang="nl-BE" sz="1600" dirty="0"/>
              <a:t>Centrale stooktoestellen: </a:t>
            </a:r>
            <a:r>
              <a:rPr lang="nl-BE" sz="1600" b="1" dirty="0"/>
              <a:t>stooktoestellenbesluit</a:t>
            </a:r>
          </a:p>
          <a:p>
            <a:pPr lvl="1"/>
            <a:r>
              <a:rPr lang="nl-BE" sz="1600" dirty="0"/>
              <a:t>Erkenningen: </a:t>
            </a:r>
            <a:r>
              <a:rPr lang="nl-BE" sz="1600" b="1" dirty="0"/>
              <a:t>VLAREL</a:t>
            </a:r>
          </a:p>
          <a:p>
            <a:pPr lvl="1"/>
            <a:r>
              <a:rPr lang="nl-BE" sz="1600" dirty="0"/>
              <a:t>Voor grote stookinstallaties (niet enkel ketels): Titel II van het VLAREM</a:t>
            </a:r>
          </a:p>
          <a:p>
            <a:pPr lvl="1"/>
            <a:endParaRPr lang="nl-BE" sz="1600" dirty="0"/>
          </a:p>
          <a:p>
            <a:r>
              <a:rPr lang="nl-BE" sz="1600" b="1" dirty="0"/>
              <a:t>Verschillend</a:t>
            </a:r>
            <a:r>
              <a:rPr lang="nl-BE" sz="1600" dirty="0"/>
              <a:t> van de regelgeving in het </a:t>
            </a:r>
            <a:r>
              <a:rPr lang="nl-BE" sz="1600" b="1" dirty="0"/>
              <a:t>Brussels Hoofdstedelijk Gewest </a:t>
            </a:r>
            <a:r>
              <a:rPr lang="nl-BE" sz="1600" dirty="0"/>
              <a:t>en </a:t>
            </a:r>
            <a:r>
              <a:rPr lang="nl-BE" sz="1600" b="1" dirty="0"/>
              <a:t>Waals Gewest</a:t>
            </a:r>
          </a:p>
          <a:p>
            <a:pPr lvl="1"/>
            <a:r>
              <a:rPr lang="nl-BE" sz="1600" dirty="0"/>
              <a:t>Departement Omgeving: </a:t>
            </a:r>
            <a:r>
              <a:rPr lang="nl-BE" sz="1600" dirty="0">
                <a:hlinkClick r:id="rId2"/>
              </a:rPr>
              <a:t>www.omgevingvlaanderen.be/erkenningen</a:t>
            </a:r>
            <a:endParaRPr lang="nl-BE" sz="1600" dirty="0"/>
          </a:p>
          <a:p>
            <a:pPr lvl="1"/>
            <a:r>
              <a:rPr lang="nl-BE" sz="1600" dirty="0"/>
              <a:t>Leefmilieu Brussel: </a:t>
            </a:r>
            <a:r>
              <a:rPr lang="nl-BE" sz="1600" dirty="0">
                <a:hlinkClick r:id="rId3"/>
              </a:rPr>
              <a:t>www.leefmilieubrussel.be</a:t>
            </a:r>
            <a:endParaRPr lang="nl-BE" sz="1600" dirty="0"/>
          </a:p>
          <a:p>
            <a:pPr lvl="1"/>
            <a:r>
              <a:rPr lang="nl-BE" sz="1600" dirty="0"/>
              <a:t>Agence </a:t>
            </a:r>
            <a:r>
              <a:rPr lang="nl-BE" sz="1600" dirty="0" err="1"/>
              <a:t>Wallonne</a:t>
            </a:r>
            <a:r>
              <a:rPr lang="nl-BE" sz="1600" dirty="0"/>
              <a:t> de </a:t>
            </a:r>
            <a:r>
              <a:rPr lang="nl-BE" sz="1600" dirty="0" err="1"/>
              <a:t>l’air</a:t>
            </a:r>
            <a:r>
              <a:rPr lang="nl-BE" sz="1600" dirty="0"/>
              <a:t> et du </a:t>
            </a:r>
            <a:r>
              <a:rPr lang="nl-BE" sz="1600" dirty="0" err="1"/>
              <a:t>climat</a:t>
            </a:r>
            <a:r>
              <a:rPr lang="nl-BE" sz="1600" dirty="0"/>
              <a:t>: </a:t>
            </a:r>
            <a:r>
              <a:rPr lang="nl-BE" sz="1600" dirty="0">
                <a:hlinkClick r:id="rId4"/>
              </a:rPr>
              <a:t>www.awac.be</a:t>
            </a:r>
            <a:r>
              <a:rPr lang="nl-BE" sz="1600" dirty="0"/>
              <a:t> </a:t>
            </a:r>
          </a:p>
          <a:p>
            <a:endParaRPr lang="nl-BE" sz="1600" dirty="0"/>
          </a:p>
          <a:p>
            <a:pPr marL="288000" lvl="1" indent="0">
              <a:buNone/>
            </a:pPr>
            <a:endParaRPr lang="nl-BE" sz="1600" dirty="0"/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15290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Regelgeving: 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1600" dirty="0"/>
              <a:t>Regelgeving is </a:t>
            </a:r>
            <a:r>
              <a:rPr lang="nl-BE" sz="1600" b="1" dirty="0"/>
              <a:t>dynamisch</a:t>
            </a:r>
            <a:r>
              <a:rPr lang="nl-BE" sz="1600" dirty="0"/>
              <a:t>:</a:t>
            </a:r>
          </a:p>
          <a:p>
            <a:pPr lvl="1"/>
            <a:r>
              <a:rPr lang="nl-BE" sz="1600" dirty="0"/>
              <a:t>Regelmatig bijgewerkt aan de hand van wijzigingsbesluiten (zgn. VLAREM-trein 20xx)</a:t>
            </a:r>
          </a:p>
          <a:p>
            <a:pPr lvl="2"/>
            <a:r>
              <a:rPr lang="nl-BE" sz="1400" dirty="0"/>
              <a:t>Beheerd door de Vlaamse overheid</a:t>
            </a:r>
          </a:p>
          <a:p>
            <a:pPr lvl="2"/>
            <a:r>
              <a:rPr lang="nl-BE" sz="1400" dirty="0"/>
              <a:t>In samenspraak met de beroepsfederaties en instanties uit de verwarmingssector</a:t>
            </a:r>
          </a:p>
          <a:p>
            <a:pPr lvl="2"/>
            <a:r>
              <a:rPr lang="nl-BE" sz="1400" dirty="0"/>
              <a:t>In samenspraak met de andere gewesten</a:t>
            </a:r>
          </a:p>
          <a:p>
            <a:pPr lvl="3"/>
            <a:r>
              <a:rPr lang="nl-BE" sz="1600" dirty="0"/>
              <a:t>Ga daarom steeds na of u de meest recente versie van de regelgeving hanteert op </a:t>
            </a:r>
            <a:r>
              <a:rPr lang="nl-BE" dirty="0">
                <a:hlinkClick r:id="rId2"/>
              </a:rPr>
              <a:t>www.omgevingvlaanderen.be/erkenningen</a:t>
            </a:r>
            <a:endParaRPr lang="nl-BE" dirty="0"/>
          </a:p>
          <a:p>
            <a:r>
              <a:rPr lang="nl-BE" sz="1600" dirty="0"/>
              <a:t>Handhaving:</a:t>
            </a:r>
            <a:endParaRPr lang="nl-BE" sz="1800" dirty="0"/>
          </a:p>
          <a:p>
            <a:pPr lvl="1"/>
            <a:r>
              <a:rPr lang="nl-BE" sz="1600" dirty="0"/>
              <a:t>Regelgeving moet nageleefd worden</a:t>
            </a:r>
          </a:p>
          <a:p>
            <a:pPr lvl="1"/>
            <a:r>
              <a:rPr lang="nl-BE" sz="1600" dirty="0"/>
              <a:t>Overtredingen kunnen bestraft worden</a:t>
            </a:r>
          </a:p>
          <a:p>
            <a:pPr lvl="1"/>
            <a:endParaRPr lang="nl-BE" sz="1600" dirty="0"/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210860958"/>
      </p:ext>
    </p:extLst>
  </p:cSld>
  <p:clrMapOvr>
    <a:masterClrMapping/>
  </p:clrMapOvr>
</p:sld>
</file>

<file path=ppt/theme/theme1.xml><?xml version="1.0" encoding="utf-8"?>
<a:theme xmlns:a="http://schemas.openxmlformats.org/drawingml/2006/main" name="Omgeving-template_Groen_FlandersFont-ingesloten">
  <a:themeElements>
    <a:clrScheme name="Aangepast 6">
      <a:dk1>
        <a:sysClr val="windowText" lastClr="000000"/>
      </a:dk1>
      <a:lt1>
        <a:sysClr val="window" lastClr="FFFFFF"/>
      </a:lt1>
      <a:dk2>
        <a:srgbClr val="926DA5"/>
      </a:dk2>
      <a:lt2>
        <a:srgbClr val="EEECE1"/>
      </a:lt2>
      <a:accent1>
        <a:srgbClr val="D96422"/>
      </a:accent1>
      <a:accent2>
        <a:srgbClr val="6E8C2B"/>
      </a:accent2>
      <a:accent3>
        <a:srgbClr val="8AAE26"/>
      </a:accent3>
      <a:accent4>
        <a:srgbClr val="A2C61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0509E9A-BA82-472A-BA2B-D9D1FB9FA071}" vid="{3147FCF8-3A3C-43B6-A9D7-649326A143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313</Words>
  <Application>Microsoft Office PowerPoint</Application>
  <PresentationFormat>Diavoorstelling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FlandersArtSans-Bold</vt:lpstr>
      <vt:lpstr>FlandersArtSans-Medium</vt:lpstr>
      <vt:lpstr>FlandersArtSans-Regular</vt:lpstr>
      <vt:lpstr>Omgeving-template_Groen_FlandersFont-ingesloten</vt:lpstr>
      <vt:lpstr>Het VLAREL en het stooktoestellenbesluit</vt:lpstr>
      <vt:lpstr>Overzicht</vt:lpstr>
      <vt:lpstr>Disclaimer</vt:lpstr>
      <vt:lpstr>Regelgeving: overzicht</vt:lpstr>
      <vt:lpstr>Regelgeving: overzicht</vt:lpstr>
      <vt:lpstr>Regelgeving: overzicht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UTEN</dc:creator>
  <cp:lastModifiedBy>Patrick UTEN</cp:lastModifiedBy>
  <cp:revision>4</cp:revision>
  <dcterms:created xsi:type="dcterms:W3CDTF">2019-09-25T18:55:42Z</dcterms:created>
  <dcterms:modified xsi:type="dcterms:W3CDTF">2019-10-09T19:39:53Z</dcterms:modified>
</cp:coreProperties>
</file>